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98" r:id="rId4"/>
    <p:sldMasterId id="2147484262" r:id="rId5"/>
    <p:sldMasterId id="2147484280" r:id="rId6"/>
    <p:sldMasterId id="2147484271" r:id="rId7"/>
    <p:sldMasterId id="2147484312" r:id="rId8"/>
  </p:sldMasterIdLst>
  <p:notesMasterIdLst>
    <p:notesMasterId r:id="rId32"/>
  </p:notesMasterIdLst>
  <p:handoutMasterIdLst>
    <p:handoutMasterId r:id="rId33"/>
  </p:handoutMasterIdLst>
  <p:sldIdLst>
    <p:sldId id="1409" r:id="rId9"/>
    <p:sldId id="1410" r:id="rId10"/>
    <p:sldId id="1411" r:id="rId11"/>
    <p:sldId id="1412" r:id="rId12"/>
    <p:sldId id="1413" r:id="rId13"/>
    <p:sldId id="1414" r:id="rId14"/>
    <p:sldId id="1415" r:id="rId15"/>
    <p:sldId id="1416" r:id="rId16"/>
    <p:sldId id="1417" r:id="rId17"/>
    <p:sldId id="1433" r:id="rId18"/>
    <p:sldId id="1436" r:id="rId19"/>
    <p:sldId id="1420" r:id="rId20"/>
    <p:sldId id="1421" r:id="rId21"/>
    <p:sldId id="1422" r:id="rId22"/>
    <p:sldId id="1423" r:id="rId23"/>
    <p:sldId id="1424" r:id="rId24"/>
    <p:sldId id="1425" r:id="rId25"/>
    <p:sldId id="1434" r:id="rId26"/>
    <p:sldId id="1427" r:id="rId27"/>
    <p:sldId id="1428" r:id="rId28"/>
    <p:sldId id="1429" r:id="rId29"/>
    <p:sldId id="1431" r:id="rId30"/>
    <p:sldId id="1432" r:id="rId31"/>
  </p:sldIdLst>
  <p:sldSz cx="12436475" cy="6994525"/>
  <p:notesSz cx="7102475" cy="93884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4231">
          <p15:clr>
            <a:srgbClr val="A4A3A4"/>
          </p15:clr>
        </p15:guide>
        <p15:guide id="3" pos="2412">
          <p15:clr>
            <a:srgbClr val="A4A3A4"/>
          </p15:clr>
        </p15:guide>
        <p15:guide id="4" pos="278">
          <p15:clr>
            <a:srgbClr val="A4A3A4"/>
          </p15:clr>
        </p15:guide>
        <p15:guide id="5" pos="714">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DC3C00"/>
    <a:srgbClr val="696969"/>
    <a:srgbClr val="7FBA00"/>
    <a:srgbClr val="969696"/>
    <a:srgbClr val="7F7F7F"/>
    <a:srgbClr val="505050"/>
    <a:srgbClr val="F0880A"/>
    <a:srgbClr val="A6A6A6"/>
    <a:srgbClr val="00682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56174" autoAdjust="0"/>
  </p:normalViewPr>
  <p:slideViewPr>
    <p:cSldViewPr snapToGrid="0">
      <p:cViewPr varScale="1">
        <p:scale>
          <a:sx n="49" d="100"/>
          <a:sy n="49" d="100"/>
        </p:scale>
        <p:origin x="2102" y="48"/>
      </p:cViewPr>
      <p:guideLst>
        <p:guide orient="horz" pos="781"/>
        <p:guide orient="horz" pos="4231"/>
        <p:guide pos="2412"/>
        <p:guide pos="278"/>
        <p:guide pos="714"/>
      </p:guideLst>
    </p:cSldViewPr>
  </p:slideViewPr>
  <p:outlineViewPr>
    <p:cViewPr>
      <p:scale>
        <a:sx n="33" d="100"/>
        <a:sy n="33" d="100"/>
      </p:scale>
      <p:origin x="0" y="0"/>
    </p:cViewPr>
  </p:outlineViewPr>
  <p:notesTextViewPr>
    <p:cViewPr>
      <p:scale>
        <a:sx n="100" d="100"/>
        <a:sy n="100" d="100"/>
      </p:scale>
      <p:origin x="0" y="-509"/>
    </p:cViewPr>
  </p:notesTextViewPr>
  <p:sorterViewPr>
    <p:cViewPr>
      <p:scale>
        <a:sx n="70" d="100"/>
        <a:sy n="70" d="100"/>
      </p:scale>
      <p:origin x="0" y="0"/>
    </p:cViewPr>
  </p:sorterViewPr>
  <p:notesViewPr>
    <p:cSldViewPr snapToGrid="0" showGuides="1">
      <p:cViewPr>
        <p:scale>
          <a:sx n="100" d="100"/>
          <a:sy n="100" d="100"/>
        </p:scale>
        <p:origin x="3528" y="-162"/>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E219B1A-AE41-483B-A766-69B9363DDA6A}" type="datetimeFigureOut">
              <a:rPr lang="en-US" smtClean="0">
                <a:latin typeface="Segoe UI" pitchFamily="34" charset="0"/>
              </a:rPr>
              <a:t>10/2/2019</a:t>
            </a:fld>
            <a:endParaRPr lang="en-US" dirty="0">
              <a:latin typeface="Segoe UI" pitchFamily="34" charset="0"/>
            </a:endParaRPr>
          </a:p>
        </p:txBody>
      </p:sp>
      <p:sp>
        <p:nvSpPr>
          <p:cNvPr id="8" name="Footer Placeholder 7"/>
          <p:cNvSpPr>
            <a:spLocks noGrp="1"/>
          </p:cNvSpPr>
          <p:nvPr>
            <p:ph type="ftr" sz="quarter" idx="2"/>
          </p:nvPr>
        </p:nvSpPr>
        <p:spPr>
          <a:xfrm>
            <a:off x="1" y="8917422"/>
            <a:ext cx="6001591" cy="341322"/>
          </a:xfrm>
          <a:prstGeom prst="rect">
            <a:avLst/>
          </a:prstGeom>
        </p:spPr>
        <p:txBody>
          <a:bodyPr vert="horz" lIns="94229" tIns="47114" rIns="94229" bIns="47114" rtlCol="0" anchor="b"/>
          <a:lstStyle>
            <a:lvl1pPr algn="l">
              <a:defRPr sz="1200"/>
            </a:lvl1pPr>
          </a:lstStyle>
          <a:p>
            <a:pPr marL="410615" defTabSz="94197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10615" defTabSz="94197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9754" y="8917422"/>
            <a:ext cx="1111077" cy="469424"/>
          </a:xfrm>
          <a:prstGeom prst="rect">
            <a:avLst/>
          </a:prstGeom>
        </p:spPr>
        <p:txBody>
          <a:bodyPr vert="horz" lIns="94229" tIns="47114" rIns="94229" bIns="47114"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20688" y="704850"/>
            <a:ext cx="6261100" cy="3521075"/>
          </a:xfrm>
          <a:prstGeom prst="rect">
            <a:avLst/>
          </a:prstGeom>
          <a:noFill/>
          <a:ln w="12700">
            <a:solidFill>
              <a:prstClr val="black"/>
            </a:solidFill>
          </a:ln>
        </p:spPr>
        <p:txBody>
          <a:bodyPr vert="horz" lIns="94229" tIns="47114" rIns="94229" bIns="47114" rtlCol="0" anchor="ctr"/>
          <a:lstStyle/>
          <a:p>
            <a:endParaRPr lang="en-US" dirty="0"/>
          </a:p>
        </p:txBody>
      </p:sp>
      <p:sp>
        <p:nvSpPr>
          <p:cNvPr id="10" name="Footer Placeholder 9"/>
          <p:cNvSpPr>
            <a:spLocks noGrp="1"/>
          </p:cNvSpPr>
          <p:nvPr>
            <p:ph type="ftr" sz="quarter" idx="4"/>
          </p:nvPr>
        </p:nvSpPr>
        <p:spPr>
          <a:xfrm>
            <a:off x="0" y="8919051"/>
            <a:ext cx="6131803" cy="365481"/>
          </a:xfrm>
          <a:prstGeom prst="rect">
            <a:avLst/>
          </a:prstGeom>
        </p:spPr>
        <p:txBody>
          <a:bodyPr vert="horz" lIns="94229" tIns="47114" rIns="94229" bIns="47114" rtlCol="0" anchor="b"/>
          <a:lstStyle>
            <a:lvl1pPr marL="588929" indent="0" algn="l">
              <a:defRPr sz="1200"/>
            </a:lvl1pPr>
          </a:lstStyle>
          <a:p>
            <a:pPr defTabSz="94197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atin typeface="Segoe UI" pitchFamily="34" charset="0"/>
              </a:defRPr>
            </a:lvl1pPr>
          </a:lstStyle>
          <a:p>
            <a:fld id="{D51B1278-D92B-4AF3-A9C1-71DD298190CE}" type="datetimeFigureOut">
              <a:rPr lang="en-US" smtClean="0"/>
              <a:pPr/>
              <a:t>10/2/2019</a:t>
            </a:fld>
            <a:endParaRPr lang="en-US" dirty="0"/>
          </a:p>
        </p:txBody>
      </p:sp>
      <p:sp>
        <p:nvSpPr>
          <p:cNvPr id="12" name="Notes Placeholder 11"/>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19966" y="8917422"/>
            <a:ext cx="980865" cy="469424"/>
          </a:xfrm>
          <a:prstGeom prst="rect">
            <a:avLst/>
          </a:prstGeom>
        </p:spPr>
        <p:txBody>
          <a:bodyPr vert="horz" lIns="94229" tIns="47114" rIns="94229" bIns="47114"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D8BFD1-5501-4D49-87F7-99FE9B595DBE}" type="datetime1">
              <a:rPr lang="en-US" smtClean="0"/>
              <a:t>10/2/2019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3025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b="1" dirty="0" smtClean="0"/>
              <a:t>SUGGESTED DEMO:  </a:t>
            </a:r>
            <a:endParaRPr lang="en-US" dirty="0" smtClean="0"/>
          </a:p>
          <a:p>
            <a:pPr lvl="1"/>
            <a:r>
              <a:rPr lang="en-US" dirty="0"/>
              <a:t>Ensure you have logged in and navigated to your Power BI site and that the setup workbook (AW Sales Analysis Demo1) has been uploaded to the Power BI site.</a:t>
            </a:r>
          </a:p>
          <a:p>
            <a:pPr lvl="1"/>
            <a:r>
              <a:rPr lang="en-US" dirty="0"/>
              <a:t>Open the workbook </a:t>
            </a:r>
            <a:r>
              <a:rPr lang="en-US" b="1" dirty="0"/>
              <a:t>not in Power BI </a:t>
            </a:r>
            <a:r>
              <a:rPr lang="en-US" dirty="0"/>
              <a:t>but straight from SharePoint using </a:t>
            </a:r>
            <a:r>
              <a:rPr lang="en-US" b="1" dirty="0"/>
              <a:t>Excel Online </a:t>
            </a:r>
            <a:r>
              <a:rPr lang="en-US" dirty="0"/>
              <a:t>to avoid the delay related to loading the workbook for the first time.</a:t>
            </a:r>
          </a:p>
          <a:p>
            <a:r>
              <a:rPr lang="en-US" b="1" dirty="0"/>
              <a:t>Talking Points</a:t>
            </a:r>
          </a:p>
          <a:p>
            <a:pPr lvl="0"/>
            <a:r>
              <a:rPr lang="en-US" dirty="0"/>
              <a:t>The workbook contains a data model sourced from </a:t>
            </a:r>
            <a:r>
              <a:rPr lang="en-US" dirty="0" err="1"/>
              <a:t>on-premise</a:t>
            </a:r>
            <a:r>
              <a:rPr lang="en-US" dirty="0"/>
              <a:t> and external data. The reports are all based on this data model.</a:t>
            </a:r>
          </a:p>
          <a:p>
            <a:pPr lvl="0"/>
            <a:r>
              <a:rPr lang="en-US" dirty="0"/>
              <a:t>The workbook is centrally and securely stored in the cloud.</a:t>
            </a:r>
            <a:endParaRPr lang="en-US" sz="800" dirty="0"/>
          </a:p>
          <a:p>
            <a:r>
              <a:rPr lang="en-US" b="1" dirty="0"/>
              <a:t>Demo Steps</a:t>
            </a:r>
            <a:endParaRPr lang="en-US" sz="800" dirty="0"/>
          </a:p>
          <a:p>
            <a:pPr lvl="0"/>
            <a:r>
              <a:rPr lang="en-US" dirty="0"/>
              <a:t>Interact with the </a:t>
            </a:r>
            <a:r>
              <a:rPr lang="en-US" b="1" dirty="0"/>
              <a:t>Sales Dashboard</a:t>
            </a:r>
            <a:r>
              <a:rPr lang="en-US" dirty="0"/>
              <a:t> by selecting slicer members.</a:t>
            </a:r>
            <a:endParaRPr lang="en-US" sz="1100" dirty="0"/>
          </a:p>
          <a:p>
            <a:pPr lvl="0"/>
            <a:r>
              <a:rPr lang="en-US" dirty="0"/>
              <a:t>To hide the </a:t>
            </a:r>
            <a:r>
              <a:rPr lang="en-US" b="1" dirty="0"/>
              <a:t>Parameters</a:t>
            </a:r>
            <a:r>
              <a:rPr lang="en-US" dirty="0"/>
              <a:t> pane, click the arrow.</a:t>
            </a:r>
            <a:endParaRPr lang="en-US" sz="1100" dirty="0"/>
          </a:p>
          <a:p>
            <a:pPr lvl="0"/>
            <a:r>
              <a:rPr lang="en-US" dirty="0"/>
              <a:t>Select the </a:t>
            </a:r>
            <a:r>
              <a:rPr lang="en-US" b="1" dirty="0"/>
              <a:t>Sales Performance</a:t>
            </a:r>
            <a:r>
              <a:rPr lang="en-US" dirty="0"/>
              <a:t> worksheet.</a:t>
            </a:r>
            <a:endParaRPr lang="en-US" sz="1100" dirty="0"/>
          </a:p>
          <a:p>
            <a:pPr lvl="0"/>
            <a:r>
              <a:rPr lang="en-US" dirty="0"/>
              <a:t>Interact with the filter in cell </a:t>
            </a:r>
            <a:r>
              <a:rPr lang="en-US" b="1" dirty="0"/>
              <a:t>B1</a:t>
            </a:r>
            <a:r>
              <a:rPr lang="en-US" dirty="0"/>
              <a:t>.</a:t>
            </a:r>
            <a:endParaRPr lang="en-US" sz="1100" dirty="0"/>
          </a:p>
          <a:p>
            <a:pPr lvl="0"/>
            <a:r>
              <a:rPr lang="en-US" dirty="0"/>
              <a:t>Collapse </a:t>
            </a:r>
            <a:r>
              <a:rPr lang="en-US" b="1" dirty="0"/>
              <a:t>United States</a:t>
            </a:r>
            <a:r>
              <a:rPr lang="en-US" dirty="0"/>
              <a:t>.</a:t>
            </a:r>
            <a:endParaRPr lang="en-US" sz="1100" dirty="0"/>
          </a:p>
          <a:p>
            <a:pPr lvl="0"/>
            <a:r>
              <a:rPr lang="en-US" dirty="0"/>
              <a:t>Select the </a:t>
            </a:r>
            <a:r>
              <a:rPr lang="en-US" b="1" dirty="0"/>
              <a:t>Salesperson Sales</a:t>
            </a:r>
            <a:r>
              <a:rPr lang="en-US" dirty="0"/>
              <a:t> sheet.</a:t>
            </a:r>
            <a:endParaRPr lang="en-US" sz="1100" dirty="0"/>
          </a:p>
          <a:p>
            <a:pPr lvl="0"/>
            <a:r>
              <a:rPr lang="en-US" dirty="0"/>
              <a:t>Interact by changing a </a:t>
            </a:r>
            <a:r>
              <a:rPr lang="en-US" b="1" dirty="0"/>
              <a:t>Year</a:t>
            </a:r>
            <a:r>
              <a:rPr lang="en-US" dirty="0"/>
              <a:t> slicer value and selecting a different salesperson.</a:t>
            </a:r>
            <a:endParaRPr lang="en-US" sz="1100" dirty="0"/>
          </a:p>
          <a:p>
            <a:pPr lvl="0"/>
            <a:r>
              <a:rPr lang="en-US" dirty="0"/>
              <a:t>Select the </a:t>
            </a:r>
            <a:r>
              <a:rPr lang="en-US" b="1" dirty="0"/>
              <a:t>Sales by Country</a:t>
            </a:r>
            <a:r>
              <a:rPr lang="en-US" dirty="0"/>
              <a:t> sheet.</a:t>
            </a:r>
            <a:endParaRPr lang="en-US" sz="1100" dirty="0"/>
          </a:p>
          <a:p>
            <a:pPr lvl="0"/>
            <a:r>
              <a:rPr lang="en-US" dirty="0"/>
              <a:t>Interact by changing a </a:t>
            </a:r>
            <a:r>
              <a:rPr lang="en-US" b="1" dirty="0"/>
              <a:t>Year</a:t>
            </a:r>
            <a:r>
              <a:rPr lang="en-US" dirty="0"/>
              <a:t> slicer value.</a:t>
            </a:r>
            <a:endParaRPr lang="en-US" sz="1100" dirty="0"/>
          </a:p>
          <a:p>
            <a:pPr eaLnBrk="1" hangingPunct="1">
              <a:spcBef>
                <a:spcPct val="0"/>
              </a:spcBef>
            </a:pPr>
            <a:endParaRPr lang="en-US" dirty="0" smtClean="0"/>
          </a:p>
          <a:p>
            <a:pPr eaLnBrk="1" hangingPunct="1">
              <a:spcBef>
                <a:spcPct val="0"/>
              </a:spcBef>
            </a:pPr>
            <a:r>
              <a:rPr lang="en-US" dirty="0" smtClean="0"/>
              <a:t>Power Map</a:t>
            </a:r>
            <a:r>
              <a:rPr lang="en-US" baseline="0" dirty="0" smtClean="0"/>
              <a:t> Tour (won’t work in Power BI)</a:t>
            </a:r>
            <a:endParaRPr lang="en-US" dirty="0" smtClean="0"/>
          </a:p>
          <a:p>
            <a:pPr eaLnBrk="1" hangingPunct="1">
              <a:spcBef>
                <a:spcPct val="0"/>
              </a:spcBef>
            </a:pPr>
            <a:r>
              <a:rPr lang="en-US" dirty="0" smtClean="0"/>
              <a:t>Open Power Station Sample.xlsx</a:t>
            </a:r>
          </a:p>
          <a:p>
            <a:pPr eaLnBrk="1" hangingPunct="1">
              <a:spcBef>
                <a:spcPct val="0"/>
              </a:spcBef>
            </a:pPr>
            <a:r>
              <a:rPr lang="en-US" dirty="0" smtClean="0"/>
              <a:t>Go to Insert Tab, in Power Map Group click on Map</a:t>
            </a:r>
          </a:p>
          <a:p>
            <a:pPr eaLnBrk="1" hangingPunct="1">
              <a:spcBef>
                <a:spcPct val="0"/>
              </a:spcBef>
            </a:pPr>
            <a:r>
              <a:rPr lang="en-US" dirty="0" smtClean="0"/>
              <a:t>If there is no data,</a:t>
            </a:r>
            <a:r>
              <a:rPr lang="en-US" baseline="0" dirty="0" smtClean="0"/>
              <a:t> without closing </a:t>
            </a:r>
            <a:r>
              <a:rPr lang="en-US" baseline="0" dirty="0" err="1" smtClean="0"/>
              <a:t>PowerMap</a:t>
            </a:r>
            <a:r>
              <a:rPr lang="en-US" baseline="0" dirty="0" smtClean="0"/>
              <a:t> navigate back to spreadsheet, select all cells, click the </a:t>
            </a:r>
            <a:r>
              <a:rPr lang="en-US" baseline="0" dirty="0" err="1" smtClean="0"/>
              <a:t>PowerMap</a:t>
            </a:r>
            <a:r>
              <a:rPr lang="en-US" baseline="0" dirty="0" smtClean="0"/>
              <a:t> dropdown and select “Add Selected Data to Power Map”</a:t>
            </a:r>
            <a:endParaRPr lang="en-US" dirty="0" smtClean="0"/>
          </a:p>
        </p:txBody>
      </p:sp>
      <p:sp>
        <p:nvSpPr>
          <p:cNvPr id="82947"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defTabSz="942304" eaLnBrk="1" fontAlgn="base" hangingPunct="1">
              <a:spcBef>
                <a:spcPct val="0"/>
              </a:spcBef>
              <a:spcAft>
                <a:spcPct val="0"/>
              </a:spcAft>
            </a:pPr>
            <a:r>
              <a:rPr lang="en-US" sz="1200">
                <a:solidFill>
                  <a:srgbClr val="000000"/>
                </a:solidFill>
                <a:latin typeface="Calibri" panose="020F0502020204030204" pitchFamily="34" charset="0"/>
              </a:rPr>
              <a:t>System Center Marketing</a:t>
            </a:r>
          </a:p>
        </p:txBody>
      </p:sp>
      <p:sp>
        <p:nvSpPr>
          <p:cNvPr id="5" name="Footer Placeholder 4"/>
          <p:cNvSpPr>
            <a:spLocks noGrp="1"/>
          </p:cNvSpPr>
          <p:nvPr>
            <p:ph type="ftr" sz="quarter" idx="4"/>
          </p:nvPr>
        </p:nvSpPr>
        <p:spPr>
          <a:xfrm>
            <a:off x="0" y="8917423"/>
            <a:ext cx="3077739" cy="471053"/>
          </a:xfrm>
        </p:spPr>
        <p:txBody>
          <a:bodyPr/>
          <a:lstStyle/>
          <a:p>
            <a:pPr defTabSz="9596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596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82949"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1E88E028-FFDF-4B67-AC84-56C2ADC55E55}" type="datetime1">
              <a:rPr lang="en-US" sz="1200">
                <a:solidFill>
                  <a:srgbClr val="000000"/>
                </a:solidFill>
                <a:latin typeface="Calibri" panose="020F0502020204030204" pitchFamily="34" charset="0"/>
              </a:rPr>
              <a:pPr eaLnBrk="1" hangingPunct="1"/>
              <a:t>10/2/2019</a:t>
            </a:fld>
            <a:endParaRPr lang="en-US" sz="1200">
              <a:solidFill>
                <a:srgbClr val="000000"/>
              </a:solidFill>
              <a:latin typeface="Calibri" panose="020F0502020204030204" pitchFamily="34" charset="0"/>
            </a:endParaRPr>
          </a:p>
        </p:txBody>
      </p:sp>
      <p:sp>
        <p:nvSpPr>
          <p:cNvPr id="8295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62131578-C4D9-4A3C-857A-B2C659DECF86}" type="slidenum">
              <a:rPr lang="en-US" sz="1200">
                <a:solidFill>
                  <a:srgbClr val="000000"/>
                </a:solidFill>
                <a:latin typeface="Calibri" panose="020F0502020204030204" pitchFamily="34" charset="0"/>
              </a:rPr>
              <a:pPr eaLnBrk="1" hangingPunct="1"/>
              <a:t>10</a:t>
            </a:fld>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197172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2143">
              <a:spcAft>
                <a:spcPts val="347"/>
              </a:spcAft>
              <a:defRPr/>
            </a:pPr>
            <a:r>
              <a:rPr lang="en-US" sz="1100" dirty="0"/>
              <a:t>Power BI for Office 365 is a complete self-service BI solution delivered through Excel and Office 365 that provides data discovery, analysis, and visualization capabilities to identify deeper business insights from data in Excel. The Power BI for Office 365 service is a cloud-based solution that enable collaboration and reduces the barriers to deploying a BI environment for sharing reports and accessing information. </a:t>
            </a:r>
          </a:p>
          <a:p>
            <a:endParaRPr lang="en-US" sz="1100" b="1" dirty="0"/>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208224-8D9E-4093-AAD0-274EDEF23CD2}"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5292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Collaborate and stay connected with Office 365:</a:t>
            </a:r>
            <a:r>
              <a:rPr lang="en-US" dirty="0"/>
              <a:t> </a:t>
            </a:r>
            <a:r>
              <a:rPr lang="en-US" sz="1100" dirty="0"/>
              <a:t>Extends Self-Service BI with ease of collaboration and sharing of reports and data sets which reducing friction from deployment and adoption.  </a:t>
            </a:r>
            <a:br>
              <a:rPr lang="en-US" sz="1100" dirty="0"/>
            </a:br>
            <a:endParaRPr lang="en-US" sz="1100" dirty="0"/>
          </a:p>
          <a:p>
            <a:pPr defTabSz="951798">
              <a:spcAft>
                <a:spcPts val="347"/>
              </a:spcAft>
              <a:defRPr/>
            </a:pPr>
            <a:r>
              <a:rPr lang="en-US" sz="1000" b="1" dirty="0"/>
              <a:t>Power BI Sites</a:t>
            </a:r>
            <a:r>
              <a:rPr lang="en-US" sz="1000" dirty="0"/>
              <a:t> – quickly create collaborative BI sites for your team to share reports. Larger workbook viewing is now supported (up to 250MB) so that users can view and interact with larger workbooks through the browser. Power BI sites provide a highly visual experience for sharing reports including live report tiles to ease in locate the right report quickly. </a:t>
            </a: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9941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Manage data queries for the team</a:t>
            </a:r>
          </a:p>
          <a:p>
            <a:r>
              <a:rPr lang="en-US" sz="1000" dirty="0"/>
              <a:t>With Power BI people can share not only workbooks but also the queries they create using Power Query in Excel. This allows members of the team to build and manage data queries for others to use when creating their own reports.</a:t>
            </a:r>
          </a:p>
          <a:p>
            <a:endParaRPr lang="en-US" sz="1000" dirty="0"/>
          </a:p>
          <a:p>
            <a:r>
              <a:rPr lang="en-US" sz="1100" dirty="0"/>
              <a:t>Once published to Power BI users can define who they want to share their data queries with and track who’s accessing which queries. Data queries are registered with the Data Catalog so that they can be easily discovered through data search in Excel. If a user tries to access a query but they do not have access to the underlying data source, a workflow will allow them to request access from the DBA responsible for the data.</a:t>
            </a:r>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374859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424">
              <a:spcAft>
                <a:spcPts val="343"/>
              </a:spcAft>
              <a:defRPr/>
            </a:pPr>
            <a:r>
              <a:rPr lang="en-US" sz="1100" b="1" dirty="0"/>
              <a:t>Keep reports up to date with data refresh</a:t>
            </a:r>
            <a:endParaRPr lang="en-US" sz="1100" dirty="0"/>
          </a:p>
          <a:p>
            <a:pPr defTabSz="941424">
              <a:spcAft>
                <a:spcPts val="343"/>
              </a:spcAft>
              <a:defRPr/>
            </a:pPr>
            <a:endParaRPr lang="en-US" sz="1100" dirty="0"/>
          </a:p>
          <a:p>
            <a:pPr defTabSz="941424">
              <a:spcAft>
                <a:spcPts val="343"/>
              </a:spcAft>
              <a:defRPr/>
            </a:pPr>
            <a:r>
              <a:rPr lang="en-US" sz="1100" dirty="0"/>
              <a:t>A cloud based Business Intelligence solution must enable you to keep your reports connected to your on-premises data to keep their data fresh. </a:t>
            </a:r>
            <a:endParaRPr lang="en-US" sz="1000" b="1" dirty="0"/>
          </a:p>
          <a:p>
            <a:endParaRPr lang="en-US" sz="1000" dirty="0"/>
          </a:p>
          <a:p>
            <a:r>
              <a:rPr lang="en-US" sz="1000" dirty="0"/>
              <a:t>Keep your reports up to date by scheduling when the data should refresh. The Data Management Gateway allows reports that have been saved to the cloud to connect back to on-premises data sources to refresh data. </a:t>
            </a:r>
          </a:p>
          <a:p>
            <a:pPr marL="175016" indent="-175016">
              <a:buFont typeface="Arial" panose="020B0604020202020204" pitchFamily="34" charset="0"/>
              <a:buChar char="•"/>
            </a:pPr>
            <a:r>
              <a:rPr lang="en-US" sz="1000" dirty="0"/>
              <a:t>Scheduled data refresh for your reports</a:t>
            </a:r>
          </a:p>
          <a:p>
            <a:pPr marL="175016" indent="-175016">
              <a:buFont typeface="Arial" panose="020B0604020202020204" pitchFamily="34" charset="0"/>
              <a:buChar char="•"/>
            </a:pPr>
            <a:r>
              <a:rPr lang="en-US" sz="1000" dirty="0"/>
              <a:t>Connect cloud based report to on-premises data</a:t>
            </a:r>
          </a:p>
          <a:p>
            <a:pPr marL="175016" indent="-175016">
              <a:buFont typeface="Arial" panose="020B0604020202020204" pitchFamily="34" charset="0"/>
              <a:buChar char="•"/>
            </a:pPr>
            <a:endParaRPr lang="en-US" sz="1000" dirty="0"/>
          </a:p>
          <a:p>
            <a:pPr defTabSz="951798">
              <a:spcAft>
                <a:spcPts val="347"/>
              </a:spcAft>
              <a:defRPr/>
            </a:pPr>
            <a:r>
              <a:rPr lang="en-US" sz="1000" dirty="0"/>
              <a:t>The data management gateway is installed and configured by IT on-premises, and enables reports to connect through the firewall back to their underlying data sources.  </a:t>
            </a:r>
          </a:p>
          <a:p>
            <a:endParaRPr lang="en-US" sz="1000" dirty="0"/>
          </a:p>
          <a:p>
            <a:pPr marL="173108" indent="-173108" defTabSz="941424">
              <a:spcAft>
                <a:spcPts val="343"/>
              </a:spcAft>
              <a:buFont typeface="Arial" panose="020B0604020202020204" pitchFamily="34" charset="0"/>
              <a:buChar char="•"/>
              <a:defRPr/>
            </a:pP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491394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Maintain a Data Catalog of searchable data </a:t>
            </a:r>
            <a:endParaRPr lang="en-US" sz="1000" dirty="0"/>
          </a:p>
          <a:p>
            <a:r>
              <a:rPr lang="en-US" sz="1000" dirty="0"/>
              <a:t>IT departments can now use the Data Catalog feature of Power BI to make it easier for everyone to find and connect to corporate data. </a:t>
            </a:r>
          </a:p>
          <a:p>
            <a:pPr defTabSz="951798">
              <a:spcAft>
                <a:spcPts val="347"/>
              </a:spcAft>
              <a:defRPr/>
            </a:pPr>
            <a:endParaRPr lang="en-US" sz="1000" dirty="0"/>
          </a:p>
          <a:p>
            <a:pPr defTabSz="951798">
              <a:spcAft>
                <a:spcPts val="347"/>
              </a:spcAft>
              <a:defRPr/>
            </a:pPr>
            <a:r>
              <a:rPr lang="en-US" sz="1000" dirty="0"/>
              <a:t>The Data Catalog is a feature of Power BI  which serves as a search engine for data, the IT department can register data from across the organization with the Data Catalog. This data is then searchable from within Power Query in Excel so that users can easily find and connect to corporate data they need without having to call IT with one off data requests. </a:t>
            </a:r>
          </a:p>
          <a:p>
            <a:pPr defTabSz="951798">
              <a:spcAft>
                <a:spcPts val="347"/>
              </a:spcAft>
              <a:defRPr/>
            </a:pPr>
            <a:endParaRPr lang="en-US" sz="1000" dirty="0"/>
          </a:p>
          <a:p>
            <a:pPr defTabSz="951798">
              <a:spcAft>
                <a:spcPts val="347"/>
              </a:spcAft>
              <a:defRPr/>
            </a:pPr>
            <a:r>
              <a:rPr lang="en-US" sz="1000" dirty="0"/>
              <a:t>When searching for data from Excel, users will now receive results from public data sources, corporate data sources managed by IT, as well as data queries that colleagues are publishing into Power BI. Making it easier to discover what connect exists and reducing duplicative efforts across the organization.  </a:t>
            </a:r>
            <a:endParaRPr lang="en-US" sz="1100" dirty="0"/>
          </a:p>
          <a:p>
            <a:pPr marL="173108" indent="-173108">
              <a:buFont typeface="Arial" panose="020B0604020202020204" pitchFamily="34" charset="0"/>
              <a:buChar char="•"/>
            </a:pPr>
            <a:endParaRPr lang="en-US" sz="1100" dirty="0"/>
          </a:p>
          <a:p>
            <a:r>
              <a:rPr lang="en-US" sz="1100" dirty="0"/>
              <a:t>The Data Catalog also tracks data access and usage across the organization, providing IT with better telemetry for data governance and resource allocation. </a:t>
            </a: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51197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b="1" dirty="0"/>
              <a:t>Stay connected with mobile access to your reports </a:t>
            </a:r>
            <a:endParaRPr lang="en-US" sz="1100" dirty="0"/>
          </a:p>
          <a:p>
            <a:pPr defTabSz="941424">
              <a:spcAft>
                <a:spcPts val="343"/>
              </a:spcAft>
              <a:defRPr/>
            </a:pPr>
            <a:endParaRPr lang="en-US" sz="1100" dirty="0"/>
          </a:p>
          <a:p>
            <a:pPr defTabSz="941424">
              <a:spcAft>
                <a:spcPts val="343"/>
              </a:spcAft>
              <a:defRPr/>
            </a:pPr>
            <a:r>
              <a:rPr lang="en-US" sz="1100" dirty="0"/>
              <a:t>Mobile BI access to reports in Office 365 is provided through two mechanisms. First, Excel and Power View reports now render in HTML5 so that you can access these reports from any HTML5 compatible browser, on any device. The second, is through native mobile BI apps connect to the Power BI service to keep users connected to their favorite reports, which they can view and explore from their tablet devices. Windows 8.1 tablet devices will be supported are currently supported and </a:t>
            </a:r>
            <a:r>
              <a:rPr lang="en-US" sz="1100" dirty="0" err="1"/>
              <a:t>iOS</a:t>
            </a:r>
            <a:r>
              <a:rPr lang="en-US" sz="1100" dirty="0"/>
              <a:t> will be supported in H2 of CY2014.</a:t>
            </a:r>
          </a:p>
          <a:p>
            <a:endParaRPr lang="en-US" sz="1100" dirty="0">
              <a:latin typeface="Segoe" pitchFamily="34" charset="0"/>
            </a:endParaRP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7554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b="1" dirty="0"/>
              <a:t>Power BI enables business users to interact with their data in natural language</a:t>
            </a:r>
            <a:r>
              <a:rPr lang="en-US" sz="1000" dirty="0"/>
              <a:t>. The natural language query capability allows users to ask questions of their corporate data and get instant and visual results. </a:t>
            </a:r>
            <a:r>
              <a:rPr lang="en-US" dirty="0" smtClean="0"/>
              <a:t>The experience is instantaneous and uses natural language query. Q&amp;A interprets the semantics of the question the user is asking and serves up the correct interactive chart or graph. </a:t>
            </a:r>
            <a:endParaRPr lang="en-US" sz="1000" dirty="0"/>
          </a:p>
          <a:p>
            <a:pPr defTabSz="951798">
              <a:spcAft>
                <a:spcPts val="347"/>
              </a:spcAft>
              <a:defRPr/>
            </a:pPr>
            <a:endParaRPr lang="en-US" sz="1000" dirty="0"/>
          </a:p>
          <a:p>
            <a:pPr defTabSz="951798">
              <a:spcAft>
                <a:spcPts val="347"/>
              </a:spcAft>
              <a:defRPr/>
            </a:pPr>
            <a:r>
              <a:rPr lang="en-US" sz="1000" dirty="0"/>
              <a:t>It’s as easy as going to a colleague to ask a question. This dramatically increases how many business users can get more value from their existing BI solutions. </a:t>
            </a:r>
            <a:endParaRPr lang="en-US" sz="1000" b="1" dirty="0"/>
          </a:p>
          <a:p>
            <a:endParaRPr lang="en-US" sz="1000" b="1" dirty="0"/>
          </a:p>
          <a:p>
            <a:endParaRPr lang="en-US" sz="1000" b="1" dirty="0"/>
          </a:p>
          <a:p>
            <a:endParaRPr lang="en-US" sz="1100" dirty="0"/>
          </a:p>
          <a:p>
            <a:endParaRPr lang="en-US" sz="1100" dirty="0">
              <a:latin typeface="Segoe" pitchFamily="34" charset="0"/>
            </a:endParaRPr>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86821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b="1" dirty="0" smtClean="0"/>
              <a:t>SUGGESTED DEMO:  </a:t>
            </a:r>
            <a:endParaRPr lang="en-US" dirty="0" smtClean="0"/>
          </a:p>
          <a:p>
            <a:pPr eaLnBrk="1" hangingPunct="1">
              <a:spcBef>
                <a:spcPct val="0"/>
              </a:spcBef>
            </a:pPr>
            <a:r>
              <a:rPr lang="en-US" dirty="0" smtClean="0"/>
              <a:t>Demo featuring Power Query, Power View, Power Pivot and Power Map in Excel 2013.  Demonstrate stage two of data science process – making it possible for everyone to form theories, analyze and refine – to work with big and small data using familiar powerful tools.  Ultimately revealing insights.</a:t>
            </a:r>
          </a:p>
          <a:p>
            <a:pPr eaLnBrk="1" hangingPunct="1">
              <a:spcBef>
                <a:spcPct val="0"/>
              </a:spcBef>
            </a:pPr>
            <a:endParaRPr lang="en-US" dirty="0" smtClean="0"/>
          </a:p>
          <a:p>
            <a:pPr eaLnBrk="1" hangingPunct="1">
              <a:spcBef>
                <a:spcPct val="0"/>
              </a:spcBef>
            </a:pPr>
            <a:r>
              <a:rPr lang="en-US" b="1" dirty="0" smtClean="0">
                <a:solidFill>
                  <a:srgbClr val="FF0000"/>
                </a:solidFill>
              </a:rPr>
              <a:t>DEMO ASSETS:</a:t>
            </a:r>
          </a:p>
          <a:p>
            <a:pPr eaLnBrk="1" hangingPunct="1">
              <a:spcBef>
                <a:spcPct val="0"/>
              </a:spcBef>
            </a:pPr>
            <a:r>
              <a:rPr lang="en-US" dirty="0" smtClean="0">
                <a:solidFill>
                  <a:srgbClr val="FF0000"/>
                </a:solidFill>
              </a:rPr>
              <a:t>BI Demo Catalog</a:t>
            </a:r>
          </a:p>
          <a:p>
            <a:pPr eaLnBrk="1" hangingPunct="1">
              <a:spcBef>
                <a:spcPct val="0"/>
              </a:spcBef>
            </a:pPr>
            <a:r>
              <a:rPr lang="en-US" dirty="0" smtClean="0">
                <a:solidFill>
                  <a:srgbClr val="FF0000"/>
                </a:solidFill>
              </a:rPr>
              <a:t>https://microsoft.sharepoint.com/teams/BIDemoCatalog/SitePages/BI%20Demo%20List.aspx</a:t>
            </a:r>
          </a:p>
          <a:p>
            <a:pPr eaLnBrk="1" hangingPunct="1">
              <a:spcBef>
                <a:spcPct val="0"/>
              </a:spcBef>
            </a:pPr>
            <a:endParaRPr lang="en-US" dirty="0" smtClean="0">
              <a:solidFill>
                <a:srgbClr val="FF0000"/>
              </a:solidFill>
            </a:endParaRPr>
          </a:p>
          <a:p>
            <a:pPr eaLnBrk="1" hangingPunct="1">
              <a:spcBef>
                <a:spcPct val="0"/>
              </a:spcBef>
            </a:pPr>
            <a:r>
              <a:rPr lang="en-US" dirty="0" smtClean="0">
                <a:solidFill>
                  <a:srgbClr val="FF0000"/>
                </a:solidFill>
              </a:rPr>
              <a:t>Launch in a Box</a:t>
            </a:r>
          </a:p>
          <a:p>
            <a:pPr eaLnBrk="1" hangingPunct="1">
              <a:spcBef>
                <a:spcPct val="0"/>
              </a:spcBef>
            </a:pPr>
            <a:r>
              <a:rPr lang="en-US" dirty="0" smtClean="0">
                <a:solidFill>
                  <a:srgbClr val="FF0000"/>
                </a:solidFill>
              </a:rPr>
              <a:t>http://infopedia/Pages/EventMaterials.aspx &gt; select </a:t>
            </a:r>
            <a:r>
              <a:rPr lang="en-US" altLang="en-US" dirty="0" smtClean="0">
                <a:solidFill>
                  <a:srgbClr val="FF0000"/>
                </a:solidFill>
              </a:rPr>
              <a:t>‘</a:t>
            </a:r>
            <a:r>
              <a:rPr lang="en-US" dirty="0" smtClean="0">
                <a:solidFill>
                  <a:srgbClr val="FF0000"/>
                </a:solidFill>
              </a:rPr>
              <a:t>Demos</a:t>
            </a:r>
            <a:r>
              <a:rPr lang="en-US" altLang="en-US" dirty="0" smtClean="0">
                <a:solidFill>
                  <a:srgbClr val="FF0000"/>
                </a:solidFill>
              </a:rPr>
              <a:t>’</a:t>
            </a:r>
            <a:r>
              <a:rPr lang="en-US" dirty="0" smtClean="0">
                <a:solidFill>
                  <a:srgbClr val="FF0000"/>
                </a:solidFill>
              </a:rPr>
              <a:t> on the left-hand sidebar</a:t>
            </a:r>
          </a:p>
          <a:p>
            <a:pPr eaLnBrk="1" hangingPunct="1">
              <a:spcBef>
                <a:spcPct val="0"/>
              </a:spcBef>
            </a:pPr>
            <a:r>
              <a:rPr lang="en-US" b="1" dirty="0" smtClean="0"/>
              <a:t>SUGGESTED DEMO:  </a:t>
            </a:r>
            <a:endParaRPr lang="en-US" dirty="0" smtClean="0"/>
          </a:p>
          <a:p>
            <a:pPr lvl="1"/>
            <a:r>
              <a:rPr lang="en-US" dirty="0"/>
              <a:t>Ensure you have logged in and navigated to your Power BI site and that the setup workbook (AW Sales Analysis Demo1) has been uploaded to the Power BI site.</a:t>
            </a:r>
          </a:p>
          <a:p>
            <a:pPr lvl="1"/>
            <a:r>
              <a:rPr lang="en-US" dirty="0"/>
              <a:t>Show that the same features are available but the </a:t>
            </a:r>
            <a:r>
              <a:rPr lang="en-US" dirty="0" err="1"/>
              <a:t>PowerView</a:t>
            </a:r>
            <a:r>
              <a:rPr lang="en-US" dirty="0"/>
              <a:t> sheets (Salesperson Sales, Sales by Country) can be viewed in HTML5 (Link bottom right hand side) which is good for Mobile and Tablets</a:t>
            </a:r>
          </a:p>
          <a:p>
            <a:pPr eaLnBrk="1" hangingPunct="1">
              <a:spcBef>
                <a:spcPct val="0"/>
              </a:spcBef>
            </a:pPr>
            <a:endParaRPr lang="en-US" dirty="0" smtClean="0"/>
          </a:p>
        </p:txBody>
      </p:sp>
      <p:sp>
        <p:nvSpPr>
          <p:cNvPr id="82947"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defTabSz="942304" eaLnBrk="1" fontAlgn="base" hangingPunct="1">
              <a:spcBef>
                <a:spcPct val="0"/>
              </a:spcBef>
              <a:spcAft>
                <a:spcPct val="0"/>
              </a:spcAft>
            </a:pPr>
            <a:r>
              <a:rPr lang="en-US" sz="1200">
                <a:solidFill>
                  <a:srgbClr val="000000"/>
                </a:solidFill>
                <a:latin typeface="Calibri" panose="020F0502020204030204" pitchFamily="34" charset="0"/>
              </a:rPr>
              <a:t>System Center Marketing</a:t>
            </a:r>
          </a:p>
        </p:txBody>
      </p:sp>
      <p:sp>
        <p:nvSpPr>
          <p:cNvPr id="5" name="Footer Placeholder 4"/>
          <p:cNvSpPr>
            <a:spLocks noGrp="1"/>
          </p:cNvSpPr>
          <p:nvPr>
            <p:ph type="ftr" sz="quarter" idx="4"/>
          </p:nvPr>
        </p:nvSpPr>
        <p:spPr>
          <a:xfrm>
            <a:off x="0" y="8917423"/>
            <a:ext cx="3077739" cy="471053"/>
          </a:xfrm>
        </p:spPr>
        <p:txBody>
          <a:bodyPr/>
          <a:lstStyle/>
          <a:p>
            <a:pPr defTabSz="9596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596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82949"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1E88E028-FFDF-4B67-AC84-56C2ADC55E55}" type="datetime1">
              <a:rPr lang="en-US" sz="1200">
                <a:solidFill>
                  <a:srgbClr val="000000"/>
                </a:solidFill>
                <a:latin typeface="Calibri" panose="020F0502020204030204" pitchFamily="34" charset="0"/>
              </a:rPr>
              <a:pPr eaLnBrk="1" hangingPunct="1"/>
              <a:t>10/2/2019</a:t>
            </a:fld>
            <a:endParaRPr lang="en-US" sz="1200">
              <a:solidFill>
                <a:srgbClr val="000000"/>
              </a:solidFill>
              <a:latin typeface="Calibri" panose="020F0502020204030204" pitchFamily="34" charset="0"/>
            </a:endParaRPr>
          </a:p>
        </p:txBody>
      </p:sp>
      <p:sp>
        <p:nvSpPr>
          <p:cNvPr id="8295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51274" indent="-288952" eaLnBrk="0" hangingPunct="0">
              <a:defRPr sz="2400">
                <a:solidFill>
                  <a:schemeClr val="tx1"/>
                </a:solidFill>
                <a:latin typeface="Segoe UI" panose="020B0502040204020203" pitchFamily="34" charset="0"/>
                <a:ea typeface="MS PGothic" panose="020B0600070205080204" pitchFamily="34" charset="-128"/>
              </a:defRPr>
            </a:lvl2pPr>
            <a:lvl3pPr marL="1155807" indent="-231161" eaLnBrk="0" hangingPunct="0">
              <a:defRPr sz="2400">
                <a:solidFill>
                  <a:schemeClr val="tx1"/>
                </a:solidFill>
                <a:latin typeface="Segoe UI" panose="020B0502040204020203" pitchFamily="34" charset="0"/>
                <a:ea typeface="MS PGothic" panose="020B0600070205080204" pitchFamily="34" charset="-128"/>
              </a:defRPr>
            </a:lvl3pPr>
            <a:lvl4pPr marL="1618129" indent="-231161" eaLnBrk="0" hangingPunct="0">
              <a:defRPr sz="2400">
                <a:solidFill>
                  <a:schemeClr val="tx1"/>
                </a:solidFill>
                <a:latin typeface="Segoe UI" panose="020B0502040204020203" pitchFamily="34" charset="0"/>
                <a:ea typeface="MS PGothic" panose="020B0600070205080204" pitchFamily="34" charset="-128"/>
              </a:defRPr>
            </a:lvl4pPr>
            <a:lvl5pPr marL="2080452" indent="-231161" eaLnBrk="0" hangingPunct="0">
              <a:defRPr sz="2400">
                <a:solidFill>
                  <a:schemeClr val="tx1"/>
                </a:solidFill>
                <a:latin typeface="Segoe UI" panose="020B0502040204020203" pitchFamily="34" charset="0"/>
                <a:ea typeface="MS PGothic" panose="020B0600070205080204" pitchFamily="34" charset="-128"/>
              </a:defRPr>
            </a:lvl5pPr>
            <a:lvl6pPr marL="2542775"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3005097"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467420"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929743" indent="-231161" defTabSz="942304"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62131578-C4D9-4A3C-857A-B2C659DECF86}" type="slidenum">
              <a:rPr lang="en-US" sz="1200">
                <a:solidFill>
                  <a:srgbClr val="000000"/>
                </a:solidFill>
                <a:latin typeface="Calibri" panose="020F0502020204030204" pitchFamily="34" charset="0"/>
              </a:rPr>
              <a:pPr eaLnBrk="1" hangingPunct="1"/>
              <a:t>18</a:t>
            </a:fld>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1971727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dirty="0" smtClean="0"/>
              <a:t>MediaCom,</a:t>
            </a:r>
            <a:r>
              <a:rPr lang="en-US" baseline="0" dirty="0" smtClean="0"/>
              <a:t> a media agency with 4,600 employees, needed a way to measure the health of the ad campaigns it created for clients in order to optimize campaign performance and “spend” across TV, print, radio, search, display, events, and web. This process was difficult given the large number of diverse datasets from third party vendors (Nielson, </a:t>
            </a:r>
            <a:r>
              <a:rPr lang="en-US" baseline="0" dirty="0" err="1" smtClean="0"/>
              <a:t>comScore</a:t>
            </a:r>
            <a:r>
              <a:rPr lang="en-US" baseline="0" dirty="0" smtClean="0"/>
              <a:t>, Twitter, YouTube etc.) that needed to be integrated in order to create a representative score. Using Power BI, MediaCom brings these datasets into a unified dashboard for real-time data analysis and uses a collaborative BI site where they account team can ask natural-language questions that instantly return answers in the form of charts and graphs. With Power BI, MediaCom anticipates analyses in days vs weeks, supporting adoption across the account and saving up to millions of dollars per campaign. </a:t>
            </a:r>
          </a:p>
          <a:p>
            <a:pPr defTabSz="951798">
              <a:spcAft>
                <a:spcPts val="347"/>
              </a:spcAft>
              <a:defRPr/>
            </a:pPr>
            <a:endParaRPr lang="en-US" baseline="0" dirty="0" smtClean="0"/>
          </a:p>
          <a:p>
            <a:pPr defTabSz="951798">
              <a:spcAft>
                <a:spcPts val="347"/>
              </a:spcAft>
              <a:defRPr/>
            </a:pPr>
            <a:r>
              <a:rPr lang="en-US" baseline="0" dirty="0" smtClean="0"/>
              <a:t>Success:</a:t>
            </a:r>
          </a:p>
          <a:p>
            <a:pPr defTabSz="951798">
              <a:spcAft>
                <a:spcPts val="347"/>
              </a:spcAft>
              <a:defRPr/>
            </a:pPr>
            <a:endParaRPr lang="en-US" baseline="0" dirty="0" smtClean="0"/>
          </a:p>
          <a:p>
            <a:pPr defTabSz="951798">
              <a:spcAft>
                <a:spcPts val="347"/>
              </a:spcAft>
              <a:defRPr/>
            </a:pPr>
            <a:r>
              <a:rPr lang="en-US" baseline="0" dirty="0" smtClean="0"/>
              <a:t>MediaCom can now optimize their digital campaigns daily instead of weekly. They expect more successful campaigns, more clients, and happier clients. </a:t>
            </a:r>
          </a:p>
          <a:p>
            <a:pPr defTabSz="951798">
              <a:spcAft>
                <a:spcPts val="347"/>
              </a:spcAft>
              <a:defRPr/>
            </a:pPr>
            <a:endParaRPr lang="en-US" baseline="0" dirty="0" smtClean="0"/>
          </a:p>
          <a:p>
            <a:pPr defTabSz="951798">
              <a:spcAft>
                <a:spcPts val="347"/>
              </a:spcAft>
              <a:defRPr/>
            </a:pPr>
            <a:r>
              <a:rPr lang="en-US" baseline="0" dirty="0" smtClean="0"/>
              <a:t>With Power BI it took one person a couple of hours to create reports that used to take several weeks and a team of several people. </a:t>
            </a:r>
          </a:p>
          <a:p>
            <a:pPr defTabSz="951798">
              <a:spcAft>
                <a:spcPts val="347"/>
              </a:spcAft>
              <a:defRPr/>
            </a:pPr>
            <a:endParaRPr lang="en-US" baseline="0" dirty="0" smtClean="0"/>
          </a:p>
          <a:p>
            <a:pPr defTabSz="951798">
              <a:spcAft>
                <a:spcPts val="347"/>
              </a:spcAft>
              <a:defRPr/>
            </a:pPr>
            <a:r>
              <a:rPr lang="en-US" baseline="0" dirty="0" smtClean="0"/>
              <a:t>Account teams can use faster analysis to respond to smaller problems before they evolve into larger problems and their clients are better and more frequently informed of campaign status.</a:t>
            </a:r>
          </a:p>
          <a:p>
            <a:pPr defTabSz="951798">
              <a:spcAft>
                <a:spcPts val="347"/>
              </a:spcAft>
              <a:defRPr/>
            </a:pPr>
            <a:endParaRPr lang="en-US" baseline="0" dirty="0" smtClean="0"/>
          </a:p>
          <a:p>
            <a:pPr defTabSz="951798">
              <a:spcAft>
                <a:spcPts val="347"/>
              </a:spcAft>
              <a:defRPr/>
            </a:pPr>
            <a:r>
              <a:rPr lang="en-US" baseline="0" dirty="0" smtClean="0"/>
              <a:t>The ease of use of the product has led to higher adoption. </a:t>
            </a:r>
          </a:p>
          <a:p>
            <a:pPr defTabSz="951798">
              <a:spcAft>
                <a:spcPts val="347"/>
              </a:spcAft>
              <a:defRPr/>
            </a:pPr>
            <a:endParaRPr lang="en-US" baseline="0" dirty="0" smtClean="0"/>
          </a:p>
          <a:p>
            <a:pPr defTabSz="951798">
              <a:spcAft>
                <a:spcPts val="347"/>
              </a:spcAft>
              <a:defRPr/>
            </a:pPr>
            <a:r>
              <a:rPr lang="en-US" baseline="0" dirty="0" smtClean="0"/>
              <a:t>Campaigns are now 10% more productive which has produced savings up to millions of dollars per campaign.</a:t>
            </a:r>
            <a:endParaRPr lang="en-US" dirty="0" smtClean="0"/>
          </a:p>
          <a:p>
            <a:endParaRPr lang="en-US" b="1" dirty="0" smtClean="0"/>
          </a:p>
          <a:p>
            <a:pPr defTabSz="951798">
              <a:spcAft>
                <a:spcPts val="347"/>
              </a:spcAft>
              <a:defRPr/>
            </a:pPr>
            <a:endParaRPr lang="en-US" dirty="0" smtClean="0"/>
          </a:p>
          <a:p>
            <a:pPr defTabSz="951798">
              <a:spcAft>
                <a:spcPts val="347"/>
              </a:spcAft>
              <a:defRPr/>
            </a:pPr>
            <a:endParaRPr lang="en-US" dirty="0" smtClean="0"/>
          </a:p>
        </p:txBody>
      </p:sp>
      <p:sp>
        <p:nvSpPr>
          <p:cNvPr id="4" name="Header Placeholder 3"/>
          <p:cNvSpPr>
            <a:spLocks noGrp="1"/>
          </p:cNvSpPr>
          <p:nvPr>
            <p:ph type="hdr" sz="quarter" idx="10"/>
          </p:nvPr>
        </p:nvSpPr>
        <p:spPr/>
        <p:txBody>
          <a:bodyPr/>
          <a:lstStyle/>
          <a:p>
            <a:r>
              <a:rPr lang="en-US" smtClean="0">
                <a:solidFill>
                  <a:prstClr val="black"/>
                </a:solidFill>
              </a:rPr>
              <a:t>Data Insights Conversation</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687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687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EC698D-F6CA-4F39-90A1-242B9D815B3D}"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08537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95984E4-65F9-4A2A-9DFE-962DAF44035F}" type="datetime1">
              <a:rPr lang="en-US" smtClean="0"/>
              <a:t>10/2/2019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03576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To summarize – Microsoft is making data and analytics truly accessible by bringing these capabilities directly to the tools that people use every day. </a:t>
            </a:r>
          </a:p>
          <a:p>
            <a:endParaRPr lang="en-US" sz="1100" dirty="0"/>
          </a:p>
          <a:p>
            <a:r>
              <a:rPr lang="en-US" sz="1000" dirty="0"/>
              <a:t>With both Excel and Power BI for Office 365, you can give everyone in your organization a powerful new way to work with data. In Excel, you can now discover, analyze, and visualize data like never before to find valuable business insights. With Power BI for Office 365 you can easily deploy a cloud-based BI environment for users to share insights, collaborate and access reports, from anywhere.</a:t>
            </a: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090158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35158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Powerful Self-Service BI in Excel 2013:</a:t>
            </a:r>
            <a:r>
              <a:rPr lang="en-US" sz="1000" dirty="0"/>
              <a:t> We are taking our most powerful business intelligence solutions and building them directly into Excel. These solutions package the data discovery, analysis and visualization process into one self-service BI solution, which is essential for business users who are looking to get bigger returns on their data. </a:t>
            </a:r>
          </a:p>
          <a:p>
            <a:r>
              <a:rPr lang="en-US" sz="1000" dirty="0"/>
              <a:t> </a:t>
            </a:r>
          </a:p>
          <a:p>
            <a:r>
              <a:rPr lang="en-US" sz="1000" b="1" dirty="0"/>
              <a:t>Discover:</a:t>
            </a:r>
          </a:p>
          <a:p>
            <a:pPr marL="175016" indent="-175016">
              <a:buFont typeface="Arial" panose="020B0604020202020204" pitchFamily="34" charset="0"/>
              <a:buChar char="•"/>
            </a:pPr>
            <a:r>
              <a:rPr lang="en-US" sz="1000" dirty="0"/>
              <a:t>Power Query – easily discover and connect to data from public and corporate data sources. This includes new data search capabilities, as well as capabilities to easily transform and merge data from multiple data sources so that users can continue to analyze it in Excel. </a:t>
            </a:r>
          </a:p>
          <a:p>
            <a:endParaRPr lang="en-US" sz="1000" b="1" dirty="0"/>
          </a:p>
          <a:p>
            <a:r>
              <a:rPr lang="en-US" sz="1000" b="1" dirty="0"/>
              <a:t>Analyze:</a:t>
            </a:r>
          </a:p>
          <a:p>
            <a:pPr marL="175016" indent="-175016">
              <a:buFont typeface="Arial" panose="020B0604020202020204" pitchFamily="34" charset="0"/>
              <a:buChar char="•"/>
            </a:pPr>
            <a:r>
              <a:rPr lang="en-US" sz="1000" dirty="0"/>
              <a:t>Power Pivot – continue to create sophisticated data models with that data in Excel by creating relationships, custom measures, hierarchies, and KPI’s. Power Pivot models run in-memory so that users can analyze 100’s of millions of rows with lightning fast performance.</a:t>
            </a:r>
          </a:p>
          <a:p>
            <a:endParaRPr lang="en-US" sz="1000" b="1" dirty="0"/>
          </a:p>
          <a:p>
            <a:r>
              <a:rPr lang="en-US" sz="1000" b="1" dirty="0"/>
              <a:t>Visualize</a:t>
            </a:r>
            <a:r>
              <a:rPr lang="en-US" sz="1000" dirty="0"/>
              <a:t>:</a:t>
            </a:r>
          </a:p>
          <a:p>
            <a:pPr marL="175016" indent="-175016">
              <a:buFont typeface="Arial" panose="020B0604020202020204" pitchFamily="34" charset="0"/>
              <a:buChar char="•"/>
            </a:pPr>
            <a:r>
              <a:rPr lang="en-US" sz="1000" dirty="0"/>
              <a:t>Power View – Easily create visual reports and analytical views through interactive charts and graphs that help you explore and present your data in bold new ways in Excel. </a:t>
            </a:r>
          </a:p>
          <a:p>
            <a:pPr marL="175016" indent="-175016">
              <a:buFont typeface="Arial" panose="020B0604020202020204" pitchFamily="34" charset="0"/>
              <a:buChar char="•"/>
            </a:pPr>
            <a:r>
              <a:rPr lang="en-US" sz="1000" dirty="0"/>
              <a:t>Power Map – gives users the ability to plot geographic and temporal data visually on Bing Maps, analyze that data in 3D, and create interactive tours to share with others. It delivers visualization capabilities that might have never been seen in traditional 2D tables and charts, and enables users of all levels to do self-service BI directly in Excel to create powerful data models, and explore and visualize that data in Bing Maps. Inspiration for Power Map came from Microsoft Research’s </a:t>
            </a:r>
            <a:r>
              <a:rPr lang="en-US" sz="1000" dirty="0" err="1"/>
              <a:t>WorldWide</a:t>
            </a:r>
            <a:r>
              <a:rPr lang="en-US" sz="1000" dirty="0"/>
              <a:t> Telescope project. Launched in 2008, </a:t>
            </a:r>
            <a:r>
              <a:rPr lang="en-US" sz="1000" dirty="0" err="1"/>
              <a:t>WorldWide</a:t>
            </a:r>
            <a:r>
              <a:rPr lang="en-US" sz="1000" dirty="0"/>
              <a:t> Telescope is used by the astronomy community to visualize imagery and data, essentially giving astronomers an observatory in a PC. </a:t>
            </a:r>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325173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r>
              <a:rPr lang="en-US" b="0" dirty="0" smtClean="0"/>
              <a:t>Talking Points:</a:t>
            </a:r>
          </a:p>
          <a:p>
            <a:endParaRPr lang="en-US" b="0" dirty="0" smtClean="0"/>
          </a:p>
          <a:p>
            <a:r>
              <a:rPr lang="en-US" b="0" dirty="0" smtClean="0"/>
              <a:t>[Click]</a:t>
            </a:r>
          </a:p>
          <a:p>
            <a:r>
              <a:rPr lang="en-US" b="0" dirty="0" smtClean="0"/>
              <a:t>Microsoft and SAP have recognized</a:t>
            </a:r>
            <a:r>
              <a:rPr lang="en-US" b="0" baseline="0" dirty="0" smtClean="0"/>
              <a:t> an opportunity for helping our customers reimagine their businesses that stretches across the data chasm.</a:t>
            </a:r>
          </a:p>
          <a:p>
            <a:endParaRPr lang="en-US" b="0" baseline="0" dirty="0" smtClean="0"/>
          </a:p>
          <a:p>
            <a:r>
              <a:rPr lang="en-US" b="0" dirty="0" smtClean="0"/>
              <a:t>[Click]</a:t>
            </a:r>
          </a:p>
          <a:p>
            <a:r>
              <a:rPr lang="en-US" b="0" dirty="0" smtClean="0"/>
              <a:t>It</a:t>
            </a:r>
            <a:r>
              <a:rPr lang="en-US" b="0" baseline="0" dirty="0" smtClean="0"/>
              <a:t> begins in Microsoft Excel and Power BI for Office 365…</a:t>
            </a:r>
          </a:p>
          <a:p>
            <a:endParaRPr lang="en-US" b="0" baseline="0" dirty="0" smtClean="0"/>
          </a:p>
          <a:p>
            <a:r>
              <a:rPr lang="en-US" b="0" baseline="0" dirty="0" smtClean="0"/>
              <a:t>[Click]</a:t>
            </a:r>
          </a:p>
          <a:p>
            <a:r>
              <a:rPr lang="en-US" b="0" baseline="0" dirty="0" smtClean="0"/>
              <a:t>and stretches across to SAP BusinessObjects.</a:t>
            </a:r>
          </a:p>
          <a:p>
            <a:endParaRPr lang="en-US" b="0" baseline="0" dirty="0" smtClean="0"/>
          </a:p>
          <a:p>
            <a:r>
              <a:rPr lang="en-US" b="0" baseline="0" dirty="0" smtClean="0"/>
              <a:t>[Click]</a:t>
            </a:r>
          </a:p>
          <a:p>
            <a:r>
              <a:rPr lang="en-US" b="0" baseline="0" dirty="0" smtClean="0"/>
              <a:t>Today, we are excited to announce the public preview of Power BI connectivity to SAP BusinessObjects BI, </a:t>
            </a:r>
            <a:r>
              <a:rPr lang="en-US" dirty="0"/>
              <a:t>a joint business intelligence interoperability solution. With this new solution, users can now seamlessly connect to SAP BusinessObjects BI Universes as another supported data source in Power Query for Excel, enabling them to access and analyze data across the enterprise and share their data and insights in the cloud and any device through Power BI.</a:t>
            </a:r>
          </a:p>
          <a:p>
            <a:endParaRPr lang="en-US" dirty="0"/>
          </a:p>
          <a:p>
            <a:r>
              <a:rPr lang="en-US" dirty="0"/>
              <a:t>Users can rely on the latest, most accurate, and trusted enterprise data directly in Excel through an SAP BusinessObjects BI Universe without having to wrestle with copying and pasting or manually importing data. Companies that have made investments in both BI stacks can now effectively leverage their technology investments to maximize ROI. IT can use the connectivity to continue to manage critical company data sources while giving business users access to trusted enterprise data in familiar tools they use every day without requiring them to learn new skills.</a:t>
            </a:r>
          </a:p>
          <a:p>
            <a:endParaRPr lang="en-US" dirty="0"/>
          </a:p>
          <a:p>
            <a:r>
              <a:rPr lang="en-US" dirty="0"/>
              <a:t>Multiple large joint customers are already using the preview today and experiencing the benefits created through the interoperability. They require this connectivity to ensure business users can bring trusted enterprise data from SAP BusinessObjects BI Universes into the familiar and powerful user experience of Microsoft Excel.</a:t>
            </a:r>
            <a:endParaRPr lang="en-US" dirty="0">
              <a:solidFill>
                <a:schemeClr val="bg1"/>
              </a:solidFill>
              <a:latin typeface="Segoe UI Light"/>
            </a:endParaRPr>
          </a:p>
          <a:p>
            <a:pPr defTabSz="933420">
              <a:lnSpc>
                <a:spcPct val="100000"/>
              </a:lnSpc>
              <a:spcAft>
                <a:spcPts val="0"/>
              </a:spcAft>
              <a:defRPr/>
            </a:pPr>
            <a:endParaRPr lang="en-US" dirty="0">
              <a:solidFill>
                <a:schemeClr val="bg1"/>
              </a:solidFill>
              <a:latin typeface="Segoe UI Light"/>
            </a:endParaRPr>
          </a:p>
          <a:p>
            <a:pPr defTabSz="933420">
              <a:lnSpc>
                <a:spcPct val="100000"/>
              </a:lnSpc>
              <a:spcAft>
                <a:spcPts val="0"/>
              </a:spcAft>
              <a:defRPr/>
            </a:pPr>
            <a:r>
              <a:rPr lang="en-US" dirty="0">
                <a:solidFill>
                  <a:schemeClr val="bg1"/>
                </a:solidFill>
                <a:latin typeface="Segoe UI Light"/>
              </a:rPr>
              <a:t>[Click]</a:t>
            </a:r>
          </a:p>
          <a:p>
            <a:pPr defTabSz="933420">
              <a:lnSpc>
                <a:spcPct val="100000"/>
              </a:lnSpc>
              <a:spcAft>
                <a:spcPts val="0"/>
              </a:spcAft>
              <a:defRPr/>
            </a:pPr>
            <a:r>
              <a:rPr lang="en-US" dirty="0">
                <a:solidFill>
                  <a:schemeClr val="bg1"/>
                </a:solidFill>
                <a:latin typeface="Segoe UI Light"/>
              </a:rPr>
              <a:t>The connectivity promotes a single version of truth with the ability to access and analyze source data reliably. </a:t>
            </a:r>
            <a:r>
              <a:rPr lang="en-US" kern="0" cap="all" dirty="0" smtClean="0">
                <a:ln>
                  <a:solidFill>
                    <a:schemeClr val="bg1">
                      <a:alpha val="0"/>
                    </a:schemeClr>
                  </a:solidFill>
                </a:ln>
                <a:solidFill>
                  <a:schemeClr val="bg1"/>
                </a:solidFill>
              </a:rPr>
              <a:t>Consistent data in both stacks. Access TO latest, accurate, trusted data.</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Familiar business friendly Data Semantics.</a:t>
            </a:r>
          </a:p>
          <a:p>
            <a:pPr defTabSz="933420">
              <a:lnSpc>
                <a:spcPct val="100000"/>
              </a:lnSpc>
              <a:spcAft>
                <a:spcPts val="0"/>
              </a:spcAft>
              <a:defRPr/>
            </a:pPr>
            <a:endParaRPr lang="en-US" kern="0" cap="all" dirty="0" smtClean="0">
              <a:ln>
                <a:solidFill>
                  <a:schemeClr val="bg1">
                    <a:alpha val="0"/>
                  </a:schemeClr>
                </a:solidFill>
              </a:ln>
              <a:solidFill>
                <a:schemeClr val="bg1"/>
              </a:solidFill>
            </a:endParaRPr>
          </a:p>
          <a:p>
            <a:pPr defTabSz="933420">
              <a:lnSpc>
                <a:spcPct val="100000"/>
              </a:lnSpc>
              <a:spcAft>
                <a:spcPts val="0"/>
              </a:spcAft>
              <a:defRPr/>
            </a:pPr>
            <a:r>
              <a:rPr lang="en-US" dirty="0">
                <a:solidFill>
                  <a:schemeClr val="bg1"/>
                </a:solidFill>
                <a:latin typeface="Segoe UI Light"/>
              </a:rPr>
              <a:t>[Click]</a:t>
            </a:r>
            <a:endParaRPr lang="en-US" kern="0" cap="none" dirty="0" smtClean="0">
              <a:ln>
                <a:solidFill>
                  <a:schemeClr val="bg1">
                    <a:alpha val="0"/>
                  </a:schemeClr>
                </a:solidFill>
              </a:ln>
              <a:solidFill>
                <a:schemeClr val="bg1"/>
              </a:solidFill>
            </a:endParaRPr>
          </a:p>
          <a:p>
            <a:pPr defTabSz="933420">
              <a:lnSpc>
                <a:spcPct val="100000"/>
              </a:lnSpc>
              <a:spcAft>
                <a:spcPts val="0"/>
              </a:spcAft>
              <a:defRPr/>
            </a:pPr>
            <a:r>
              <a:rPr lang="en-US" dirty="0">
                <a:solidFill>
                  <a:schemeClr val="bg1"/>
                </a:solidFill>
                <a:latin typeface="Segoe UI Light"/>
              </a:rPr>
              <a:t>Users become instantly more productive using familiar tools with trusted enterprise data at their fingertips. </a:t>
            </a:r>
            <a:r>
              <a:rPr lang="en-US" kern="0" cap="all" dirty="0" smtClean="0">
                <a:ln>
                  <a:solidFill>
                    <a:schemeClr val="bg1">
                      <a:alpha val="0"/>
                    </a:schemeClr>
                  </a:solidFill>
                </a:ln>
                <a:solidFill>
                  <a:schemeClr val="bg1"/>
                </a:solidFill>
              </a:rPr>
              <a:t>FAMILIAR TOOLS, TRUSTED ENTERPRISE DATA.</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NO HASSLE DATA REFRESH.</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EASY, SIMPLE, AND WELL INTEGRATED TO EXISTING WORKFLOWS.</a:t>
            </a:r>
          </a:p>
          <a:p>
            <a:pPr defTabSz="933420">
              <a:lnSpc>
                <a:spcPct val="100000"/>
              </a:lnSpc>
              <a:spcAft>
                <a:spcPts val="0"/>
              </a:spcAft>
              <a:defRPr/>
            </a:pPr>
            <a:endParaRPr lang="en-US" kern="0" cap="all" dirty="0">
              <a:ln>
                <a:solidFill>
                  <a:schemeClr val="bg1">
                    <a:alpha val="0"/>
                  </a:schemeClr>
                </a:solidFill>
              </a:ln>
              <a:solidFill>
                <a:schemeClr val="bg1"/>
              </a:solidFill>
              <a:latin typeface="Segoe UI Light"/>
            </a:endParaRPr>
          </a:p>
          <a:p>
            <a:pPr defTabSz="933420">
              <a:lnSpc>
                <a:spcPct val="100000"/>
              </a:lnSpc>
              <a:spcAft>
                <a:spcPts val="0"/>
              </a:spcAft>
              <a:defRPr/>
            </a:pPr>
            <a:r>
              <a:rPr lang="en-US" dirty="0">
                <a:solidFill>
                  <a:schemeClr val="bg1"/>
                </a:solidFill>
                <a:latin typeface="Segoe UI Light"/>
              </a:rPr>
              <a:t>[Click]</a:t>
            </a:r>
            <a:endParaRPr lang="en-US" kern="0" cap="none" dirty="0" smtClean="0">
              <a:ln>
                <a:solidFill>
                  <a:schemeClr val="bg1">
                    <a:alpha val="0"/>
                  </a:schemeClr>
                </a:solidFill>
              </a:ln>
              <a:solidFill>
                <a:schemeClr val="bg1"/>
              </a:solidFill>
            </a:endParaRPr>
          </a:p>
          <a:p>
            <a:pPr defTabSz="933420">
              <a:lnSpc>
                <a:spcPct val="100000"/>
              </a:lnSpc>
              <a:spcAft>
                <a:spcPts val="0"/>
              </a:spcAft>
              <a:defRPr/>
            </a:pPr>
            <a:r>
              <a:rPr lang="en-US" kern="0" cap="all" dirty="0" smtClean="0">
                <a:ln>
                  <a:solidFill>
                    <a:schemeClr val="bg1">
                      <a:alpha val="0"/>
                    </a:schemeClr>
                  </a:solidFill>
                </a:ln>
                <a:solidFill>
                  <a:schemeClr val="bg1"/>
                </a:solidFill>
              </a:rPr>
              <a:t>LEVERAGE EXISTING INVESTMENTS.</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IMPROVED PROFITABILITY FROM FASTER, BETTER, MORE TIMELY DECISIONS.</a:t>
            </a:r>
            <a:r>
              <a:rPr lang="en-US" kern="0" cap="all" baseline="0" dirty="0" smtClean="0">
                <a:ln>
                  <a:solidFill>
                    <a:schemeClr val="bg1">
                      <a:alpha val="0"/>
                    </a:schemeClr>
                  </a:solidFill>
                </a:ln>
                <a:solidFill>
                  <a:schemeClr val="bg1"/>
                </a:solidFill>
              </a:rPr>
              <a:t> </a:t>
            </a:r>
            <a:r>
              <a:rPr lang="en-US" kern="0" cap="all" dirty="0" smtClean="0">
                <a:ln>
                  <a:solidFill>
                    <a:schemeClr val="bg1">
                      <a:alpha val="0"/>
                    </a:schemeClr>
                  </a:solidFill>
                </a:ln>
                <a:solidFill>
                  <a:schemeClr val="bg1"/>
                </a:solidFill>
              </a:rPr>
              <a:t>CREATE INFORMATION DRIVEN CULTURE THROUGH BROADER BI REACH</a:t>
            </a:r>
            <a:r>
              <a:rPr lang="en-US" dirty="0">
                <a:solidFill>
                  <a:schemeClr val="bg1"/>
                </a:solidFill>
                <a:latin typeface="Segoe UI Light"/>
              </a:rPr>
              <a:t> </a:t>
            </a:r>
          </a:p>
          <a:p>
            <a:endParaRPr lang="en-US" dirty="0"/>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10/2/2019</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6202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Big Data </a:t>
            </a:r>
            <a:r>
              <a:rPr lang="en-US" dirty="0" smtClean="0"/>
              <a:t>– the size,</a:t>
            </a:r>
            <a:r>
              <a:rPr lang="en-US" baseline="0" dirty="0" smtClean="0"/>
              <a:t> type, shape of data that business are analyze is changing. </a:t>
            </a:r>
          </a:p>
          <a:p>
            <a:endParaRPr lang="en-US" baseline="0" dirty="0" smtClean="0"/>
          </a:p>
          <a:p>
            <a:r>
              <a:rPr lang="en-US" b="1" baseline="0" dirty="0" smtClean="0"/>
              <a:t>Data from sensors</a:t>
            </a:r>
            <a:r>
              <a:rPr lang="en-US" baseline="0" dirty="0" smtClean="0"/>
              <a:t>: RFID tags in manufacturing, or location data for company’s with large fleets. </a:t>
            </a:r>
          </a:p>
          <a:p>
            <a:r>
              <a:rPr lang="en-US" b="1" baseline="0" dirty="0" smtClean="0"/>
              <a:t>Data from social media </a:t>
            </a:r>
            <a:r>
              <a:rPr lang="en-US" baseline="0" dirty="0" smtClean="0"/>
              <a:t>like </a:t>
            </a:r>
            <a:r>
              <a:rPr lang="en-US" baseline="0" dirty="0" err="1" smtClean="0"/>
              <a:t>facebook</a:t>
            </a:r>
            <a:r>
              <a:rPr lang="en-US" baseline="0" dirty="0" smtClean="0"/>
              <a:t>, twitter, Linked-In – for analyzing the success of a marketing campaign or to assess customer sentiment or to gather feedback to help shape products or services. </a:t>
            </a:r>
          </a:p>
          <a:p>
            <a:r>
              <a:rPr lang="en-US" b="1" baseline="0" dirty="0" smtClean="0"/>
              <a:t>Public data </a:t>
            </a:r>
            <a:r>
              <a:rPr lang="en-US" baseline="0" dirty="0" smtClean="0"/>
              <a:t>– traffic or weather feeds, or data published from data.gov initiatives </a:t>
            </a:r>
            <a:r>
              <a:rPr lang="en-US" baseline="0" dirty="0" err="1" smtClean="0"/>
              <a:t>etc</a:t>
            </a:r>
            <a:endParaRPr lang="en-US" baseline="0" dirty="0" smtClean="0"/>
          </a:p>
          <a:p>
            <a:endParaRPr lang="en-US" baseline="0" dirty="0" smtClean="0"/>
          </a:p>
          <a:p>
            <a:r>
              <a:rPr lang="en-US" baseline="0" dirty="0" smtClean="0"/>
              <a:t>Being able to easily tap into these data sources from smarter analytics to drive business insight is a prevalent theme. </a:t>
            </a:r>
          </a:p>
          <a:p>
            <a:endParaRPr lang="en-US" baseline="0" dirty="0" smtClean="0"/>
          </a:p>
          <a:p>
            <a:r>
              <a:rPr lang="en-US" b="1" baseline="0" dirty="0" err="1" smtClean="0"/>
              <a:t>Consumerization</a:t>
            </a:r>
            <a:r>
              <a:rPr lang="en-US" b="1" baseline="0" dirty="0" smtClean="0"/>
              <a:t> of IT </a:t>
            </a:r>
            <a:r>
              <a:rPr lang="en-US" baseline="0" dirty="0" smtClean="0"/>
              <a:t>– this is about choice. I as an individual want to work on the device of my choice. From wherever I want to work. This extends beyond devices to include apps and user experiences. I search for information all the time at home on the web, I want to have that same experience at the office. I’ll talk today about how we’re bringing these experiences to the world of data as well.  </a:t>
            </a:r>
          </a:p>
          <a:p>
            <a:endParaRPr lang="en-US" baseline="0" dirty="0" smtClean="0"/>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11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56034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Our Vision:</a:t>
            </a:r>
          </a:p>
          <a:p>
            <a:endParaRPr lang="en-US" b="0" baseline="0" dirty="0" smtClean="0"/>
          </a:p>
          <a:p>
            <a:r>
              <a:rPr lang="en-US" b="0" baseline="0" dirty="0" smtClean="0"/>
              <a:t>Today only about 10% of an organization’s business users can do business analytics. </a:t>
            </a:r>
            <a:r>
              <a:rPr lang="en-US" b="1" baseline="0" dirty="0" smtClean="0"/>
              <a:t>We believe everyone should have easy access to the data they need to make informed decisions. That’s our goal. </a:t>
            </a:r>
          </a:p>
          <a:p>
            <a:endParaRPr lang="en-US" b="1" baseline="0" dirty="0" smtClean="0"/>
          </a:p>
          <a:p>
            <a:r>
              <a:rPr lang="en-US" b="0" baseline="0" dirty="0" smtClean="0"/>
              <a:t>The challenge is that accessing and analyzing data can be a daunting task. Where does the data live? How do I access it and get it into the right format so that I can analyze it? </a:t>
            </a:r>
          </a:p>
          <a:p>
            <a:endParaRPr lang="en-US" b="0" baseline="0" dirty="0" smtClean="0"/>
          </a:p>
          <a:p>
            <a:r>
              <a:rPr lang="en-US" b="0" baseline="0" dirty="0" smtClean="0"/>
              <a:t>To solve this problem we need to make data of all types much easier to find, access, analyze, and share. This is the path we’re on.</a:t>
            </a:r>
          </a:p>
          <a:p>
            <a:endParaRPr lang="en-US" b="0" baseline="0" dirty="0" smtClean="0"/>
          </a:p>
          <a:p>
            <a:endParaRPr lang="en-US" baseline="0" dirty="0" smtClean="0"/>
          </a:p>
          <a:p>
            <a:endParaRPr lang="en-US" baseline="0" dirty="0" smtClean="0"/>
          </a:p>
          <a:p>
            <a:r>
              <a:rPr lang="en-US" baseline="0" dirty="0" smtClean="0"/>
              <a:t>  </a:t>
            </a:r>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BBA7239-408D-4065-B41F-8DD4532411C7}" type="datetime1">
              <a:rPr lang="en-US" smtClean="0"/>
              <a:t>10/2/2019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172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Approach:</a:t>
            </a:r>
          </a:p>
          <a:p>
            <a:endParaRPr lang="en-US" dirty="0" smtClean="0"/>
          </a:p>
          <a:p>
            <a:pPr lvl="1"/>
            <a:r>
              <a:rPr lang="en-US" sz="1000" b="1" dirty="0"/>
              <a:t>Excel is the most commonly used analytical tool for business users</a:t>
            </a:r>
            <a:r>
              <a:rPr lang="en-US" sz="1000" dirty="0"/>
              <a:t> – it truly is accessible to anyone. No other vendor has the ability to reach a billion users through tools they already know and use. Today Excel delivers end-to-end self-service BI functionality through capabilities such as Power Query, Power Pivot, Power View and Power Map. With the accessibility of Excel and proliferation of Office 365, we can lower the barrier of entry for businesses who want to take advantage of the benefits of business intelligence by putting the right analytics tools in everyone’s hands with no friction.</a:t>
            </a:r>
          </a:p>
          <a:p>
            <a:pPr marL="111539" lvl="1" indent="0">
              <a:buNone/>
            </a:pPr>
            <a:endParaRPr lang="en-US" dirty="0" smtClean="0">
              <a:effectLst/>
            </a:endParaRPr>
          </a:p>
          <a:p>
            <a:pPr marL="175016" indent="-175016">
              <a:buFont typeface="Arial" panose="020B0604020202020204" pitchFamily="34" charset="0"/>
              <a:buChar char="•"/>
            </a:pPr>
            <a:r>
              <a:rPr lang="en-US" sz="1000" b="1" dirty="0"/>
              <a:t>Ease of deployment through Office 365.</a:t>
            </a:r>
            <a:r>
              <a:rPr lang="en-US" sz="1000" dirty="0"/>
              <a:t>. Power BI dramatically simplifies and reduces the time it takes for IT to setup and manage the complex infrastructure needed for an enterprise wide BI platform</a:t>
            </a:r>
            <a:r>
              <a:rPr lang="en-US" sz="1100" dirty="0"/>
              <a:t>. Power BI enables businesses to balance between the needs of business users working in Excel and an IT department’s requirements for agility, monitoring and governance. IT can also provide business users the ability to search and access IT sanctioned corporate data sources both on premises and in the cloud while monitoring query usage against their data. </a:t>
            </a:r>
          </a:p>
          <a:p>
            <a:pPr marL="175016" indent="-175016">
              <a:buFont typeface="Arial" panose="020B0604020202020204" pitchFamily="34" charset="0"/>
              <a:buChar char="•"/>
            </a:pPr>
            <a:endParaRPr lang="en-US" sz="1100" b="1" dirty="0"/>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5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208224-8D9E-4093-AAD0-274EDEF23CD2}"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529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Powerful Self-Service BI in Excel 2013:</a:t>
            </a:r>
            <a:r>
              <a:rPr lang="en-US" sz="1100" dirty="0"/>
              <a:t> We are taking our most powerful business intelligence solutions and building them directly into Excel.  </a:t>
            </a:r>
          </a:p>
          <a:p>
            <a:endParaRPr lang="en-US" sz="1100" dirty="0"/>
          </a:p>
          <a:p>
            <a:r>
              <a:rPr lang="en-US" sz="1000" dirty="0"/>
              <a:t>There has never been such an abundance of available and useful information as there is today both across the web and across your organization. However, users are challenged with effectively discovering and connecting to this information so that they can gain the insights they need. </a:t>
            </a:r>
          </a:p>
          <a:p>
            <a:r>
              <a:rPr lang="en-US" sz="1000" dirty="0"/>
              <a:t>  </a:t>
            </a:r>
          </a:p>
          <a:p>
            <a:r>
              <a:rPr lang="en-US" sz="1000" dirty="0"/>
              <a:t>Power Query enables information workers with a familiar and intuitive experience for finding and connect to data from within Excel. Providing them with ease of combining and transforming this data so that it can be analyzed and visualized for deeper insight. Power Query supports a wide variety of data sources including relational, structured and semi-structured data, OData, data from the Web, Hadoop, as well as Data Search capabilities that provide users with a search experience for data, returning relevant data sets from across the enterprise and from external sources. </a:t>
            </a:r>
          </a:p>
          <a:p>
            <a:endParaRPr lang="en-US" sz="1100" b="1"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1260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a:p>
            <a:r>
              <a:rPr lang="en-US" sz="1100" dirty="0"/>
              <a:t>Power Pivot allows Excel users continue to create sophisticated models with data in Excel by creating relationships, custom measures and calculations, hierarchies, and KPI’s. Power Pivot models process data in-memory so that users can analyze 100’s of millions of rows of data with lightning fast performance. Power Pivot also compresses the data to reduce file sizes. </a:t>
            </a:r>
            <a:endParaRPr lang="en-US" sz="1100" b="1" dirty="0"/>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664509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5016" indent="-175016" defTabSz="951798">
              <a:spcAft>
                <a:spcPts val="347"/>
              </a:spcAft>
              <a:buFont typeface="Arial" panose="020B0604020202020204" pitchFamily="34" charset="0"/>
              <a:buChar char="•"/>
              <a:defRPr/>
            </a:pPr>
            <a:r>
              <a:rPr lang="en-US" sz="1000" dirty="0"/>
              <a:t>In Excel 2013 we also introduced a host of new visual </a:t>
            </a:r>
            <a:r>
              <a:rPr lang="en-US" sz="1000" dirty="0" err="1"/>
              <a:t>capabilitie</a:t>
            </a:r>
            <a:r>
              <a:rPr lang="en-US" sz="1000" dirty="0"/>
              <a:t>. Quick Analysis provided immediate views of various visualization options and reduced the time to add them on your data, Chart Recommendations used intelligent heuristics to suggest charts. The charting functionality provided live preview, richer data labels, and easier ways to add chart elements, apply styles, and filter directly from the charts. </a:t>
            </a:r>
          </a:p>
          <a:p>
            <a:pPr marL="175016" indent="-175016" defTabSz="951798">
              <a:spcAft>
                <a:spcPts val="347"/>
              </a:spcAft>
              <a:buFont typeface="Arial" panose="020B0604020202020204" pitchFamily="34" charset="0"/>
              <a:buChar char="•"/>
              <a:defRPr/>
            </a:pPr>
            <a:endParaRPr lang="en-US" sz="1000" dirty="0"/>
          </a:p>
          <a:p>
            <a:pPr marL="175016" indent="-175016" defTabSz="951798">
              <a:spcAft>
                <a:spcPts val="347"/>
              </a:spcAft>
              <a:buFont typeface="Arial" panose="020B0604020202020204" pitchFamily="34" charset="0"/>
              <a:buChar char="•"/>
              <a:defRPr/>
            </a:pPr>
            <a:r>
              <a:rPr lang="en-US" sz="1000" dirty="0"/>
              <a:t>Excel 2013 also introduced Power View, and with it brought beautiful interactivity to visualizations and more fluid exploration capabilities. </a:t>
            </a:r>
          </a:p>
          <a:p>
            <a:endParaRPr lang="en-US" sz="1100" dirty="0"/>
          </a:p>
          <a:p>
            <a:pPr marL="175016" indent="-175016">
              <a:buFont typeface="Arial" panose="020B0604020202020204" pitchFamily="34" charset="0"/>
              <a:buChar char="•"/>
            </a:pPr>
            <a:r>
              <a:rPr lang="en-US" sz="1100" dirty="0"/>
              <a:t>Power View easily creates visual reports and analytical views through interactive charts and graphs that help you explore and present your data in bold new ways in Excel. </a:t>
            </a:r>
            <a:r>
              <a:rPr lang="en-US" sz="1000" dirty="0"/>
              <a:t>Customers can create dashboards of interactive visualizations that provide instant answers to variety of questions. This capability has resonated well with our customers, one of whom mentioned the rigidity of static snapshots during meetings has been replaced by the “Power View lifestyle”, their term for the transformational way of presenting and using information.</a:t>
            </a:r>
          </a:p>
          <a:p>
            <a:pPr marL="175016" indent="-175016">
              <a:buFont typeface="Arial" panose="020B0604020202020204" pitchFamily="34" charset="0"/>
              <a:buChar char="•"/>
            </a:pPr>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0959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98">
              <a:spcAft>
                <a:spcPts val="347"/>
              </a:spcAft>
              <a:defRPr/>
            </a:pPr>
            <a:r>
              <a:rPr lang="en-US" sz="1000" dirty="0"/>
              <a:t>Increasingly, we have access to geospatial data, and recently introduced </a:t>
            </a:r>
            <a:r>
              <a:rPr lang="en-US" sz="1000" u="sng" dirty="0">
                <a:hlinkClick r:id="rId3"/>
              </a:rPr>
              <a:t>Power Map</a:t>
            </a:r>
            <a:r>
              <a:rPr lang="en-US" sz="1000" dirty="0"/>
              <a:t> brings new 3D visualization tool for mapping, exploring, and interacting with geographical and temporal data to Excel, enabling people to discover and share new insights such as trends, patterns, and outliers in their data over time. In addition, with Power Map, users can easily capture and distribute their insights in the form of an interactive movie, telling compelling stories about their data.</a:t>
            </a:r>
          </a:p>
          <a:p>
            <a:pPr defTabSz="951798">
              <a:spcAft>
                <a:spcPts val="347"/>
              </a:spcAft>
              <a:defRPr/>
            </a:pPr>
            <a:endParaRPr lang="en-US" sz="1000" dirty="0"/>
          </a:p>
          <a:p>
            <a:pPr defTabSz="951798">
              <a:spcAft>
                <a:spcPts val="347"/>
              </a:spcAft>
              <a:defRPr/>
            </a:pPr>
            <a:r>
              <a:rPr lang="en-US" sz="1000" dirty="0"/>
              <a:t>Inspiration for Power Map came from Microsoft Research’s </a:t>
            </a:r>
            <a:r>
              <a:rPr lang="en-US" sz="1000" dirty="0" err="1"/>
              <a:t>WorldWide</a:t>
            </a:r>
            <a:r>
              <a:rPr lang="en-US" sz="1000" dirty="0"/>
              <a:t> Telescope project. Launched in 2008, </a:t>
            </a:r>
            <a:r>
              <a:rPr lang="en-US" sz="1000" dirty="0" err="1"/>
              <a:t>WorldWide</a:t>
            </a:r>
            <a:r>
              <a:rPr lang="en-US" sz="1000" dirty="0"/>
              <a:t> Telescope is used by the astronomy community to visualize imagery and data, essentially giving astronomers an observatory in a PC. </a:t>
            </a:r>
          </a:p>
          <a:p>
            <a:pPr defTabSz="951798">
              <a:spcAft>
                <a:spcPts val="347"/>
              </a:spcAft>
              <a:defRPr/>
            </a:pPr>
            <a:endParaRPr lang="en-US" sz="1000" dirty="0"/>
          </a:p>
          <a:p>
            <a:r>
              <a:rPr lang="en-US" sz="1000" b="1" dirty="0"/>
              <a:t>What’s Next?</a:t>
            </a:r>
          </a:p>
          <a:p>
            <a:r>
              <a:rPr lang="en-US" sz="1000" dirty="0"/>
              <a:t>The importance for data visualization is on the rise. Deeper interactivity that blend analysis and visualizations even more fluidly, newer types of visualizations that enable you to see deeper insights more easily, richer experiences on the devices customers use most, and great storytelling experiences are just a few of the areas we’re investing in to make sure Excel remains the data productivity app of choice as our customer needs evolve.</a:t>
            </a:r>
          </a:p>
          <a:p>
            <a:pPr defTabSz="951798">
              <a:spcAft>
                <a:spcPts val="347"/>
              </a:spcAft>
              <a:defRPr/>
            </a:pPr>
            <a:endParaRPr lang="en-US" sz="1000" dirty="0"/>
          </a:p>
          <a:p>
            <a:endParaRPr lang="en-US" sz="1100"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MGXFY13</a:t>
            </a:r>
          </a:p>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9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5E057-5B58-4C1B-9A58-04A7F989C703}" type="datetime1">
              <a:rPr lang="en-US" smtClean="0">
                <a:solidFill>
                  <a:prstClr val="black"/>
                </a:solidFill>
              </a:rPr>
              <a:pPr/>
              <a:t>10/2/2019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58880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Solid">
    <p:bg>
      <p:bgPr>
        <a:solidFill>
          <a:schemeClr val="bg1"/>
        </a:solidFill>
        <a:effectLst/>
      </p:bgPr>
    </p:bg>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1" y="-8626"/>
            <a:ext cx="12438062" cy="7004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userDrawn="1"/>
        </p:nvSpPr>
        <p:spPr bwMode="auto">
          <a:xfrm>
            <a:off x="277814" y="296864"/>
            <a:ext cx="6397624" cy="6400799"/>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1456836"/>
            <a:ext cx="5486399" cy="897427"/>
          </a:xfrm>
          <a:prstGeom prst="rect">
            <a:avLst/>
          </a:prstGeom>
        </p:spPr>
        <p:txBody>
          <a:bodyPr/>
          <a:lstStyle>
            <a:lvl1pPr algn="l">
              <a:defRPr sz="5200" baseline="0">
                <a:solidFill>
                  <a:schemeClr val="bg1"/>
                </a:solidFill>
              </a:defRPr>
            </a:lvl1pPr>
          </a:lstStyle>
          <a:p>
            <a:r>
              <a:rPr lang="en-US" dirty="0" smtClean="0"/>
              <a:t>Headline here, second line here</a:t>
            </a:r>
            <a:endParaRPr lang="en-US" dirty="0"/>
          </a:p>
        </p:txBody>
      </p:sp>
      <p:sp>
        <p:nvSpPr>
          <p:cNvPr id="3" name="Subtitle 2"/>
          <p:cNvSpPr>
            <a:spLocks noGrp="1"/>
          </p:cNvSpPr>
          <p:nvPr>
            <p:ph type="subTitle" idx="1" hasCustomPrompt="1"/>
          </p:nvPr>
        </p:nvSpPr>
        <p:spPr>
          <a:xfrm>
            <a:off x="274702" y="4440119"/>
            <a:ext cx="5486336" cy="1055382"/>
          </a:xfrm>
          <a:prstGeom prst="rect">
            <a:avLst/>
          </a:prstGeo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8" name="Text Placeholder 7"/>
          <p:cNvSpPr>
            <a:spLocks noGrp="1"/>
          </p:cNvSpPr>
          <p:nvPr>
            <p:ph type="body" sz="quarter" idx="10" hasCustomPrompt="1"/>
          </p:nvPr>
        </p:nvSpPr>
        <p:spPr>
          <a:xfrm>
            <a:off x="277813" y="3056731"/>
            <a:ext cx="5500687" cy="881063"/>
          </a:xfrm>
          <a:prstGeom prst="rect">
            <a:avLst/>
          </a:prstGeom>
        </p:spPr>
        <p:txBody>
          <a:bodyPr/>
          <a:lstStyle>
            <a:lvl1pPr marL="0" indent="0">
              <a:buNone/>
              <a:defRPr sz="2800" baseline="0">
                <a:solidFill>
                  <a:schemeClr val="bg1"/>
                </a:solidFill>
                <a:latin typeface="+mj-lt"/>
              </a:defRPr>
            </a:lvl1pPr>
            <a:lvl2pPr marL="342900" indent="0">
              <a:buNone/>
              <a:defRPr sz="1600">
                <a:solidFill>
                  <a:schemeClr val="bg1"/>
                </a:solidFill>
                <a:latin typeface="+mj-lt"/>
              </a:defRPr>
            </a:lvl2pPr>
            <a:lvl3pPr marL="571500" indent="0">
              <a:buNone/>
              <a:defRPr sz="1400">
                <a:solidFill>
                  <a:schemeClr val="bg1"/>
                </a:solidFill>
                <a:latin typeface="+mj-lt"/>
              </a:defRPr>
            </a:lvl3pPr>
            <a:lvl4pPr marL="800100" indent="0">
              <a:buNone/>
              <a:defRPr sz="1200">
                <a:solidFill>
                  <a:schemeClr val="bg1"/>
                </a:solidFill>
                <a:latin typeface="+mj-lt"/>
              </a:defRPr>
            </a:lvl4pPr>
            <a:lvl5pPr marL="1028700" indent="0">
              <a:buNone/>
              <a:defRPr sz="1200">
                <a:solidFill>
                  <a:schemeClr val="bg1"/>
                </a:solidFill>
                <a:latin typeface="+mj-lt"/>
              </a:defRPr>
            </a:lvl5pPr>
          </a:lstStyle>
          <a:p>
            <a:pPr lvl="0"/>
            <a:r>
              <a:rPr lang="en-US" dirty="0" smtClean="0"/>
              <a:t>Sub header here</a:t>
            </a:r>
            <a:endParaRPr lang="en-US" dirty="0"/>
          </a:p>
        </p:txBody>
      </p:sp>
      <p:pic>
        <p:nvPicPr>
          <p:cNvPr id="10"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3075" y="479425"/>
            <a:ext cx="1304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9487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1638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latin typeface="+mj-lt"/>
              </a:defRPr>
            </a:lvl1pPr>
          </a:lstStyle>
          <a:p>
            <a:r>
              <a:rPr lang="en-US" dirty="0" smtClean="0"/>
              <a:t>Click to edit Master title style</a:t>
            </a:r>
            <a:endParaRPr lang="en-US" dirty="0"/>
          </a:p>
        </p:txBody>
      </p:sp>
      <p:grpSp>
        <p:nvGrpSpPr>
          <p:cNvPr id="4" name="Group 3"/>
          <p:cNvGrpSpPr/>
          <p:nvPr userDrawn="1"/>
        </p:nvGrpSpPr>
        <p:grpSpPr>
          <a:xfrm>
            <a:off x="10075994" y="6494976"/>
            <a:ext cx="2085526" cy="378637"/>
            <a:chOff x="10075994" y="6523798"/>
            <a:chExt cx="2085526" cy="378637"/>
          </a:xfrm>
        </p:grpSpPr>
        <p:sp>
          <p:nvSpPr>
            <p:cNvPr id="5" name="icon BULB"/>
            <p:cNvSpPr>
              <a:spLocks noEditPoints="1"/>
            </p:cNvSpPr>
            <p:nvPr/>
          </p:nvSpPr>
          <p:spPr bwMode="auto">
            <a:xfrm>
              <a:off x="10981759" y="6523798"/>
              <a:ext cx="217746" cy="34839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 name="icon  BINARY"/>
            <p:cNvSpPr>
              <a:spLocks noEditPoints="1"/>
            </p:cNvSpPr>
            <p:nvPr/>
          </p:nvSpPr>
          <p:spPr bwMode="auto">
            <a:xfrm>
              <a:off x="10075994" y="6534685"/>
              <a:ext cx="397992" cy="326620"/>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 name="icon GEARS"/>
            <p:cNvSpPr>
              <a:spLocks noEditPoints="1"/>
            </p:cNvSpPr>
            <p:nvPr/>
          </p:nvSpPr>
          <p:spPr bwMode="auto">
            <a:xfrm>
              <a:off x="11707277" y="6523798"/>
              <a:ext cx="454243" cy="378637"/>
            </a:xfrm>
            <a:custGeom>
              <a:avLst/>
              <a:gdLst>
                <a:gd name="T0" fmla="*/ 114 w 315"/>
                <a:gd name="T1" fmla="*/ 169 h 262"/>
                <a:gd name="T2" fmla="*/ 114 w 315"/>
                <a:gd name="T3" fmla="*/ 132 h 262"/>
                <a:gd name="T4" fmla="*/ 227 w 315"/>
                <a:gd name="T5" fmla="*/ 139 h 262"/>
                <a:gd name="T6" fmla="*/ 195 w 315"/>
                <a:gd name="T7" fmla="*/ 159 h 262"/>
                <a:gd name="T8" fmla="*/ 216 w 315"/>
                <a:gd name="T9" fmla="*/ 187 h 262"/>
                <a:gd name="T10" fmla="*/ 208 w 315"/>
                <a:gd name="T11" fmla="*/ 214 h 262"/>
                <a:gd name="T12" fmla="*/ 170 w 315"/>
                <a:gd name="T13" fmla="*/ 209 h 262"/>
                <a:gd name="T14" fmla="*/ 172 w 315"/>
                <a:gd name="T15" fmla="*/ 242 h 262"/>
                <a:gd name="T16" fmla="*/ 149 w 315"/>
                <a:gd name="T17" fmla="*/ 258 h 262"/>
                <a:gd name="T18" fmla="*/ 123 w 315"/>
                <a:gd name="T19" fmla="*/ 231 h 262"/>
                <a:gd name="T20" fmla="*/ 113 w 315"/>
                <a:gd name="T21" fmla="*/ 232 h 262"/>
                <a:gd name="T22" fmla="*/ 90 w 315"/>
                <a:gd name="T23" fmla="*/ 261 h 262"/>
                <a:gd name="T24" fmla="*/ 65 w 315"/>
                <a:gd name="T25" fmla="*/ 247 h 262"/>
                <a:gd name="T26" fmla="*/ 60 w 315"/>
                <a:gd name="T27" fmla="*/ 212 h 262"/>
                <a:gd name="T28" fmla="*/ 23 w 315"/>
                <a:gd name="T29" fmla="*/ 219 h 262"/>
                <a:gd name="T30" fmla="*/ 14 w 315"/>
                <a:gd name="T31" fmla="*/ 192 h 262"/>
                <a:gd name="T32" fmla="*/ 33 w 315"/>
                <a:gd name="T33" fmla="*/ 159 h 262"/>
                <a:gd name="T34" fmla="*/ 1 w 315"/>
                <a:gd name="T35" fmla="*/ 140 h 262"/>
                <a:gd name="T36" fmla="*/ 12 w 315"/>
                <a:gd name="T37" fmla="*/ 113 h 262"/>
                <a:gd name="T38" fmla="*/ 45 w 315"/>
                <a:gd name="T39" fmla="*/ 106 h 262"/>
                <a:gd name="T40" fmla="*/ 33 w 315"/>
                <a:gd name="T41" fmla="*/ 70 h 262"/>
                <a:gd name="T42" fmla="*/ 58 w 315"/>
                <a:gd name="T43" fmla="*/ 57 h 262"/>
                <a:gd name="T44" fmla="*/ 90 w 315"/>
                <a:gd name="T45" fmla="*/ 72 h 262"/>
                <a:gd name="T46" fmla="*/ 103 w 315"/>
                <a:gd name="T47" fmla="*/ 37 h 262"/>
                <a:gd name="T48" fmla="*/ 131 w 315"/>
                <a:gd name="T49" fmla="*/ 43 h 262"/>
                <a:gd name="T50" fmla="*/ 146 w 315"/>
                <a:gd name="T51" fmla="*/ 75 h 262"/>
                <a:gd name="T52" fmla="*/ 179 w 315"/>
                <a:gd name="T53" fmla="*/ 57 h 262"/>
                <a:gd name="T54" fmla="*/ 196 w 315"/>
                <a:gd name="T55" fmla="*/ 80 h 262"/>
                <a:gd name="T56" fmla="*/ 186 w 315"/>
                <a:gd name="T57" fmla="*/ 113 h 262"/>
                <a:gd name="T58" fmla="*/ 223 w 315"/>
                <a:gd name="T59" fmla="*/ 120 h 262"/>
                <a:gd name="T60" fmla="*/ 157 w 315"/>
                <a:gd name="T61" fmla="*/ 150 h 262"/>
                <a:gd name="T62" fmla="*/ 70 w 315"/>
                <a:gd name="T63" fmla="*/ 150 h 262"/>
                <a:gd name="T64" fmla="*/ 157 w 315"/>
                <a:gd name="T65" fmla="*/ 150 h 262"/>
                <a:gd name="T66" fmla="*/ 312 w 315"/>
                <a:gd name="T67" fmla="*/ 93 h 262"/>
                <a:gd name="T68" fmla="*/ 300 w 315"/>
                <a:gd name="T69" fmla="*/ 98 h 262"/>
                <a:gd name="T70" fmla="*/ 273 w 315"/>
                <a:gd name="T71" fmla="*/ 102 h 262"/>
                <a:gd name="T72" fmla="*/ 263 w 315"/>
                <a:gd name="T73" fmla="*/ 120 h 262"/>
                <a:gd name="T74" fmla="*/ 252 w 315"/>
                <a:gd name="T75" fmla="*/ 114 h 262"/>
                <a:gd name="T76" fmla="*/ 233 w 315"/>
                <a:gd name="T77" fmla="*/ 93 h 262"/>
                <a:gd name="T78" fmla="*/ 213 w 315"/>
                <a:gd name="T79" fmla="*/ 96 h 262"/>
                <a:gd name="T80" fmla="*/ 211 w 315"/>
                <a:gd name="T81" fmla="*/ 83 h 262"/>
                <a:gd name="T82" fmla="*/ 218 w 315"/>
                <a:gd name="T83" fmla="*/ 61 h 262"/>
                <a:gd name="T84" fmla="*/ 220 w 315"/>
                <a:gd name="T85" fmla="*/ 48 h 262"/>
                <a:gd name="T86" fmla="*/ 210 w 315"/>
                <a:gd name="T87" fmla="*/ 29 h 262"/>
                <a:gd name="T88" fmla="*/ 221 w 315"/>
                <a:gd name="T89" fmla="*/ 23 h 262"/>
                <a:gd name="T90" fmla="*/ 233 w 315"/>
                <a:gd name="T91" fmla="*/ 28 h 262"/>
                <a:gd name="T92" fmla="*/ 252 w 315"/>
                <a:gd name="T93" fmla="*/ 7 h 262"/>
                <a:gd name="T94" fmla="*/ 263 w 315"/>
                <a:gd name="T95" fmla="*/ 0 h 262"/>
                <a:gd name="T96" fmla="*/ 273 w 315"/>
                <a:gd name="T97" fmla="*/ 19 h 262"/>
                <a:gd name="T98" fmla="*/ 301 w 315"/>
                <a:gd name="T99" fmla="*/ 23 h 262"/>
                <a:gd name="T100" fmla="*/ 313 w 315"/>
                <a:gd name="T101" fmla="*/ 29 h 262"/>
                <a:gd name="T102" fmla="*/ 303 w 315"/>
                <a:gd name="T103" fmla="*/ 48 h 262"/>
                <a:gd name="T104" fmla="*/ 302 w 315"/>
                <a:gd name="T105" fmla="*/ 74 h 262"/>
                <a:gd name="T106" fmla="*/ 276 w 315"/>
                <a:gd name="T107" fmla="*/ 61 h 262"/>
                <a:gd name="T108" fmla="*/ 246 w 315"/>
                <a:gd name="T109" fmla="*/ 61 h 262"/>
                <a:gd name="T110" fmla="*/ 276 w 315"/>
                <a:gd name="T111" fmla="*/ 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 name="Freeform 72"/>
            <p:cNvSpPr>
              <a:spLocks noEditPoints="1"/>
            </p:cNvSpPr>
            <p:nvPr/>
          </p:nvSpPr>
          <p:spPr bwMode="auto">
            <a:xfrm>
              <a:off x="10649888"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9" name="Freeform 72"/>
            <p:cNvSpPr>
              <a:spLocks noEditPoints="1"/>
            </p:cNvSpPr>
            <p:nvPr/>
          </p:nvSpPr>
          <p:spPr bwMode="auto">
            <a:xfrm>
              <a:off x="11375407"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Tree>
    <p:extLst>
      <p:ext uri="{BB962C8B-B14F-4D97-AF65-F5344CB8AC3E}">
        <p14:creationId xmlns:p14="http://schemas.microsoft.com/office/powerpoint/2010/main" val="254746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r>
              <a:rPr dirty="0" smtClean="0"/>
              <a:t>Microsoft Confidential</a:t>
            </a:r>
            <a:endParaRPr dirty="0"/>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smtClean="0"/>
              <a:pPr/>
              <a:t>‹#›</a:t>
            </a:fld>
            <a:endParaRPr dirty="0"/>
          </a:p>
        </p:txBody>
      </p:sp>
      <p:sp>
        <p:nvSpPr>
          <p:cNvPr id="6" name="Text Placeholder 8"/>
          <p:cNvSpPr>
            <a:spLocks noGrp="1"/>
          </p:cNvSpPr>
          <p:nvPr>
            <p:ph type="body" sz="quarter" idx="12"/>
          </p:nvPr>
        </p:nvSpPr>
        <p:spPr>
          <a:xfrm>
            <a:off x="274638" y="296863"/>
            <a:ext cx="10972800" cy="906462"/>
          </a:xfrm>
          <a:prstGeom prst="rect">
            <a:avLst/>
          </a:prstGeom>
          <a:noFill/>
        </p:spPr>
        <p:txBody>
          <a:bodyPr/>
          <a:lstStyle>
            <a:lvl1pPr marL="0" indent="0">
              <a:lnSpc>
                <a:spcPts val="5500"/>
              </a:lnSpc>
              <a:spcBef>
                <a:spcPts val="0"/>
              </a:spcBef>
              <a:buFontTx/>
              <a:buNone/>
              <a:defRPr sz="5200">
                <a:solidFill>
                  <a:schemeClr val="tx2"/>
                </a:solidFill>
                <a:latin typeface="+mj-lt"/>
              </a:defRPr>
            </a:lvl1pPr>
            <a:lvl2pPr marL="0" indent="0">
              <a:lnSpc>
                <a:spcPts val="2600"/>
              </a:lnSpc>
              <a:spcBef>
                <a:spcPts val="1800"/>
              </a:spcBef>
              <a:spcAft>
                <a:spcPts val="0"/>
              </a:spcAft>
              <a:buFontTx/>
              <a:buNone/>
              <a:defRPr sz="5400">
                <a:solidFill>
                  <a:schemeClr val="tx2"/>
                </a:solidFill>
                <a:latin typeface="+mj-lt"/>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52107256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20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EFEFEF"/>
                    </a:gs>
                    <a:gs pos="100000">
                      <a:srgbClr val="EFEFEF"/>
                    </a:gs>
                  </a:gsLst>
                  <a:lin ang="5400000" scaled="0"/>
                </a:gradFill>
              </a:rPr>
              <a:pPr>
                <a:lnSpc>
                  <a:spcPct val="90000"/>
                </a:lnSpc>
              </a:pPr>
              <a:t>‹#›</a:t>
            </a:fld>
            <a:endParaRPr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26476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rgbClr val="008272">
              <a:alpha val="90588"/>
            </a:srgb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smtClean="0">
                <a:solidFill>
                  <a:srgbClr val="FFFFFF"/>
                </a:solidFill>
              </a:rPr>
              <a:t>Microsoft Confidential</a:t>
            </a:r>
            <a:endParaRPr>
              <a:solidFill>
                <a:srgbClr val="FFFFFF"/>
              </a:solidFill>
            </a:endParaRP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22978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429045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12436475" cy="6994525"/>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74639" y="296867"/>
            <a:ext cx="10972802" cy="1130491"/>
          </a:xfrm>
          <a:prstGeom prst="rect">
            <a:avLst/>
          </a:prstGeom>
        </p:spPr>
        <p:txBody>
          <a:bodyPr lIns="146304" tIns="91440" rIns="146304" bIns="91440">
            <a:noAutofit/>
          </a:bodyPr>
          <a:lstStyle>
            <a:lvl1pPr marL="0" indent="0">
              <a:lnSpc>
                <a:spcPct val="90000"/>
              </a:lnSpc>
              <a:spcBef>
                <a:spcPts val="1199"/>
              </a:spcBef>
              <a:spcAft>
                <a:spcPts val="2402"/>
              </a:spcAft>
              <a:buFontTx/>
              <a:buNone/>
              <a:defRPr lang="en-US" sz="7003" b="0" i="0" kern="1200" spc="0" baseline="0" dirty="0" smtClean="0">
                <a:solidFill>
                  <a:schemeClr val="bg1"/>
                </a:solidFill>
                <a:latin typeface="+mj-lt"/>
                <a:ea typeface="+mn-ea"/>
                <a:cs typeface="+mn-cs"/>
              </a:defRPr>
            </a:lvl1pPr>
          </a:lstStyle>
          <a:p>
            <a:pPr marL="0" marR="0" lvl="0" indent="0" algn="l" defTabSz="932901" rtl="0" eaLnBrk="1" fontAlgn="auto" latinLnBrk="0" hangingPunct="1">
              <a:lnSpc>
                <a:spcPct val="90000"/>
              </a:lnSpc>
              <a:spcBef>
                <a:spcPts val="1199"/>
              </a:spcBef>
              <a:spcAft>
                <a:spcPts val="2402"/>
              </a:spcAft>
              <a:buClrTx/>
              <a:buSzPct val="90000"/>
              <a:buFontTx/>
              <a:buNone/>
              <a:tabLst/>
            </a:pPr>
            <a:r>
              <a:rPr lang="en-US" dirty="0" smtClean="0"/>
              <a:t>Click to edit Master text</a:t>
            </a:r>
          </a:p>
        </p:txBody>
      </p:sp>
    </p:spTree>
    <p:extLst>
      <p:ext uri="{BB962C8B-B14F-4D97-AF65-F5344CB8AC3E}">
        <p14:creationId xmlns:p14="http://schemas.microsoft.com/office/powerpoint/2010/main" val="419128247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a:prstGeom prst="rect">
            <a:avLst/>
          </a:prstGeo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74639" y="295274"/>
            <a:ext cx="11889564"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5442699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baseline="0">
                <a:solidFill>
                  <a:schemeClr val="bg1"/>
                </a:solidFill>
              </a:defRPr>
            </a:lvl1pPr>
          </a:lstStyle>
          <a:p>
            <a:r>
              <a:rPr lang="en-US" smtClean="0"/>
              <a:t>SQL Server 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5">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Tile Title">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8"/>
          <p:cNvSpPr>
            <a:spLocks noGrp="1"/>
          </p:cNvSpPr>
          <p:nvPr>
            <p:ph type="body" sz="quarter" idx="10"/>
          </p:nvPr>
        </p:nvSpPr>
        <p:spPr>
          <a:xfrm>
            <a:off x="285750" y="304799"/>
            <a:ext cx="6397768" cy="6403975"/>
          </a:xfrm>
          <a:prstGeom prst="rect">
            <a:avLst/>
          </a:prstGeom>
          <a:solidFill>
            <a:srgbClr val="68217A">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smtClean="0"/>
              <a:t>Click to edit Master text styles</a:t>
            </a:r>
          </a:p>
          <a:p>
            <a:pPr lvl="1"/>
            <a:r>
              <a:rPr lang="en-US" dirty="0" smtClean="0"/>
              <a:t>Second level</a:t>
            </a:r>
          </a:p>
        </p:txBody>
      </p:sp>
      <p:sp>
        <p:nvSpPr>
          <p:cNvPr id="3" name="TextBox 2"/>
          <p:cNvSpPr txBox="1"/>
          <p:nvPr userDrawn="1"/>
        </p:nvSpPr>
        <p:spPr>
          <a:xfrm>
            <a:off x="-1886788" y="-362881"/>
            <a:ext cx="914400" cy="914400"/>
          </a:xfrm>
          <a:prstGeom prst="rect">
            <a:avLst/>
          </a:prstGeom>
          <a:noFill/>
        </p:spPr>
        <p:txBody>
          <a:bodyPr wrap="none" lIns="182880" tIns="146304" rIns="182880" bIns="146304" rtlCol="0">
            <a:noAutofit/>
          </a:bodyPr>
          <a:lstStyle/>
          <a:p>
            <a:pPr defTabSz="932688">
              <a:lnSpc>
                <a:spcPct val="90000"/>
              </a:lnSpc>
              <a:spcAft>
                <a:spcPts val="600"/>
              </a:spcAft>
            </a:pPr>
            <a:endParaRPr lang="en-US" sz="2400" dirty="0" smtClean="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7891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SQL Server</a:t>
            </a:r>
            <a:br>
              <a:rPr lang="en-US" smtClean="0"/>
            </a:br>
            <a:r>
              <a:rPr lang="en-US" smtClean="0"/>
              <a:t>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solidFill>
            <a:schemeClr val="accent5"/>
          </a:solidFill>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a:solidFill>
            <a:schemeClr val="accent5"/>
          </a:solidFill>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DC3C00"/>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Orange 166</a:t>
            </a:r>
          </a:p>
          <a:p>
            <a:pPr lvl="0"/>
            <a:r>
              <a:rPr lang="en-US" smtClean="0"/>
              <a:t>(R=220 G=608 B=0)</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5"/>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ata Insights Title">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651570" cy="6994526"/>
          </a:xfrm>
          <a:prstGeom prst="rect">
            <a:avLst/>
          </a:prstGeom>
        </p:spPr>
      </p:pic>
      <p:sp>
        <p:nvSpPr>
          <p:cNvPr id="7" name="Rectangle 6"/>
          <p:cNvSpPr/>
          <p:nvPr userDrawn="1"/>
        </p:nvSpPr>
        <p:spPr bwMode="auto">
          <a:xfrm>
            <a:off x="274638" y="296863"/>
            <a:ext cx="5486400" cy="5486400"/>
          </a:xfrm>
          <a:prstGeom prst="rect">
            <a:avLst/>
          </a:prstGeom>
          <a:solidFill>
            <a:schemeClr val="accent4">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chemeClr val="accent4"/>
              </a:soli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baseline="0">
                <a:solidFill>
                  <a:schemeClr val="bg1"/>
                </a:solidFill>
              </a:defRPr>
            </a:lvl1pPr>
          </a:lstStyle>
          <a:p>
            <a:r>
              <a:rPr lang="en-US" smtClean="0"/>
              <a:t>Windows Server 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1109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4">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352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973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90574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71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Windows Server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206"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74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4668B3"/>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Blue 660</a:t>
            </a:r>
          </a:p>
          <a:p>
            <a:pPr lvl="0"/>
            <a:r>
              <a:rPr lang="en-US" smtClean="0"/>
              <a:t>(R=70 G=104 B=197)</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39268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4"/>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13339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2652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6"/>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5418"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6">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a:solidFill>
                  <a:schemeClr val="bg1"/>
                </a:solidFill>
              </a:defRPr>
            </a:lvl1pPr>
          </a:lstStyle>
          <a:p>
            <a:r>
              <a:rPr lang="en-US" smtClean="0"/>
              <a:t>Biz Talk</a:t>
            </a:r>
            <a:br>
              <a:rPr lang="en-US" smtClean="0"/>
            </a:br>
            <a:r>
              <a:rPr lang="en-US" smtClean="0"/>
              <a:t>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6">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Biz Talk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29"/>
            <a:ext cx="2743200" cy="2560671"/>
          </a:xfrm>
          <a:prstGeom prst="rect">
            <a:avLst/>
          </a:prstGeom>
          <a:solidFill>
            <a:schemeClr val="accent3">
              <a:lumMod val="40000"/>
              <a:lumOff val="60000"/>
            </a:schemeClr>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Process Cyan</a:t>
            </a:r>
          </a:p>
          <a:p>
            <a:pPr lvl="0"/>
            <a:r>
              <a:rPr lang="en-US" smtClean="0"/>
              <a:t>(R=0 G=188 B=242)</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60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6"/>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0809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11508125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0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9658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268404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57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ata Insights Titl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a:prstGeom prst="rect">
            <a:avLst/>
          </a:prstGeom>
        </p:spPr>
        <p:txBody>
          <a:bodyPr/>
          <a:lstStyle/>
          <a:p>
            <a:endParaRPr lang="en-US"/>
          </a:p>
        </p:txBody>
      </p:sp>
    </p:spTree>
    <p:extLst>
      <p:ext uri="{BB962C8B-B14F-4D97-AF65-F5344CB8AC3E}">
        <p14:creationId xmlns:p14="http://schemas.microsoft.com/office/powerpoint/2010/main" val="18959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smtClean="0">
                <a:solidFill>
                  <a:srgbClr val="FFFFFF"/>
                </a:solidFill>
              </a:rPr>
              <a:t>Microsoft Confidential</a:t>
            </a:r>
            <a:endParaRPr>
              <a:solidFill>
                <a:srgbClr val="FFFFFF"/>
              </a:solidFill>
            </a:endParaRPr>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a:solidFill>
                <a:srgbClr val="FFFFFF"/>
              </a:solidFill>
            </a:endParaRPr>
          </a:p>
        </p:txBody>
      </p:sp>
    </p:spTree>
    <p:extLst>
      <p:ext uri="{BB962C8B-B14F-4D97-AF65-F5344CB8AC3E}">
        <p14:creationId xmlns:p14="http://schemas.microsoft.com/office/powerpoint/2010/main" val="1224451205"/>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5" r:id="rId14"/>
    <p:sldLayoutId id="2147484316" r:id="rId15"/>
    <p:sldLayoutId id="2147484318" r:id="rId16"/>
    <p:sldLayoutId id="214748431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03598717"/>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8" r:id="rId3"/>
    <p:sldLayoutId id="2147484283" r:id="rId4"/>
    <p:sldLayoutId id="2147484284" r:id="rId5"/>
    <p:sldLayoutId id="2147484285" r:id="rId6"/>
    <p:sldLayoutId id="2147484286" r:id="rId7"/>
    <p:sldLayoutId id="21474842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118" name=".5&quot; x .5&quot; GRID" hidden="1"/>
          <p:cNvGrpSpPr/>
          <p:nvPr/>
        </p:nvGrpSpPr>
        <p:grpSpPr>
          <a:xfrm>
            <a:off x="-312613" y="-233151"/>
            <a:ext cx="13063733" cy="7460827"/>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20367" y="1165754"/>
            <a:ext cx="11199806"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p:cNvSpPr>
            <a:spLocks noGrp="1"/>
          </p:cNvSpPr>
          <p:nvPr>
            <p:ph type="title"/>
          </p:nvPr>
        </p:nvSpPr>
        <p:spPr>
          <a:xfrm>
            <a:off x="620368" y="234187"/>
            <a:ext cx="11195742" cy="621530"/>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3767854468"/>
      </p:ext>
    </p:extLst>
  </p:cSld>
  <p:clrMap bg1="lt1" tx1="dk1" bg2="lt2" tx2="dk2" accent1="accent1" accent2="accent2" accent3="accent3" accent4="accent4" accent5="accent5" accent6="accent6" hlink="hlink" folHlink="folHlink"/>
  <p:sldLayoutIdLst>
    <p:sldLayoutId id="2147484313" r:id="rId1"/>
    <p:sldLayoutId id="2147484314" r:id="rId2"/>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4488" b="1" kern="1200" cap="none" spc="-153" baseline="0" dirty="0" smtClean="0">
          <a:ln w="3175">
            <a:noFill/>
          </a:ln>
          <a:gradFill flip="none" rotWithShape="1">
            <a:gsLst>
              <a:gs pos="5417">
                <a:schemeClr val="tx2"/>
              </a:gs>
              <a:gs pos="26000">
                <a:schemeClr val="tx2"/>
              </a:gs>
            </a:gsLst>
            <a:lin ang="5400000" scaled="0"/>
            <a:tileRect/>
          </a:gradFill>
          <a:effectLst/>
          <a:latin typeface="+mj-lt"/>
          <a:ea typeface="+mn-ea"/>
          <a:cs typeface="Arial" charset="0"/>
        </a:defRPr>
      </a:lvl1pPr>
    </p:titleStyle>
    <p:bodyStyle>
      <a:lvl1pPr marL="296294" indent="-296294" algn="l" defTabSz="932559" rtl="0" eaLnBrk="1" latinLnBrk="0" hangingPunct="1">
        <a:lnSpc>
          <a:spcPct val="90000"/>
        </a:lnSpc>
        <a:spcBef>
          <a:spcPct val="20000"/>
        </a:spcBef>
        <a:buClrTx/>
        <a:buSzPct val="90000"/>
        <a:buFont typeface="Arial" pitchFamily="34" charset="0"/>
        <a:buChar char="•"/>
        <a:defRPr sz="3264" kern="1200">
          <a:gradFill>
            <a:gsLst>
              <a:gs pos="0">
                <a:schemeClr val="tx1"/>
              </a:gs>
              <a:gs pos="86000">
                <a:schemeClr val="tx1"/>
              </a:gs>
            </a:gsLst>
            <a:lin ang="5400000" scaled="0"/>
          </a:gradFill>
          <a:latin typeface="+mn-lt"/>
          <a:ea typeface="+mn-ea"/>
          <a:cs typeface="+mn-cs"/>
        </a:defRPr>
      </a:lvl1pPr>
      <a:lvl2pPr marL="600683" indent="-289818" algn="l" defTabSz="932559" rtl="0" eaLnBrk="1" latinLnBrk="0" hangingPunct="1">
        <a:lnSpc>
          <a:spcPct val="90000"/>
        </a:lnSpc>
        <a:spcBef>
          <a:spcPct val="20000"/>
        </a:spcBef>
        <a:buClrTx/>
        <a:buSzPct val="90000"/>
        <a:buFont typeface="Arial" pitchFamily="34" charset="0"/>
        <a:buChar char="•"/>
        <a:defRPr sz="2856" kern="1200">
          <a:gradFill>
            <a:gsLst>
              <a:gs pos="0">
                <a:schemeClr val="tx1"/>
              </a:gs>
              <a:gs pos="86000">
                <a:schemeClr val="tx1"/>
              </a:gs>
            </a:gsLst>
            <a:lin ang="5400000" scaled="0"/>
          </a:gradFill>
          <a:latin typeface="+mn-lt"/>
          <a:ea typeface="+mn-ea"/>
          <a:cs typeface="+mn-cs"/>
        </a:defRPr>
      </a:lvl2pPr>
      <a:lvl3pPr marL="901834" indent="-289818" algn="l" defTabSz="932559" rtl="0" eaLnBrk="1" latinLnBrk="0" hangingPunct="1">
        <a:lnSpc>
          <a:spcPct val="90000"/>
        </a:lnSpc>
        <a:spcBef>
          <a:spcPct val="20000"/>
        </a:spcBef>
        <a:buClrTx/>
        <a:buSzPct val="90000"/>
        <a:buFont typeface="Arial" pitchFamily="34" charset="0"/>
        <a:buChar char="•"/>
        <a:defRPr lang="en-US" sz="2448" kern="1200" dirty="0">
          <a:gradFill>
            <a:gsLst>
              <a:gs pos="0">
                <a:schemeClr val="tx1"/>
              </a:gs>
              <a:gs pos="86000">
                <a:schemeClr val="tx1"/>
              </a:gs>
            </a:gsLst>
            <a:lin ang="5400000" scaled="0"/>
          </a:gradFill>
          <a:latin typeface="+mn-lt"/>
          <a:ea typeface="+mn-ea"/>
          <a:cs typeface="+mn-cs"/>
        </a:defRPr>
      </a:lvl3pPr>
      <a:lvl4pPr marL="1170603" indent="-299532" algn="l" defTabSz="932559" rtl="0" eaLnBrk="1" latinLnBrk="0" hangingPunct="1">
        <a:lnSpc>
          <a:spcPct val="90000"/>
        </a:lnSpc>
        <a:spcBef>
          <a:spcPct val="20000"/>
        </a:spcBef>
        <a:buClrTx/>
        <a:buSzPct val="90000"/>
        <a:buFont typeface="Arial" pitchFamily="34" charset="0"/>
        <a:buChar char="•"/>
        <a:defRPr sz="2040" kern="1200">
          <a:gradFill>
            <a:gsLst>
              <a:gs pos="0">
                <a:schemeClr val="tx1"/>
              </a:gs>
              <a:gs pos="86000">
                <a:schemeClr val="tx1"/>
              </a:gs>
            </a:gsLst>
            <a:lin ang="5400000" scaled="0"/>
          </a:gradFill>
          <a:latin typeface="+mn-lt"/>
          <a:ea typeface="+mn-ea"/>
          <a:cs typeface="+mn-cs"/>
        </a:defRPr>
      </a:lvl4pPr>
      <a:lvl5pPr marL="1398895" indent="-228292" algn="l" defTabSz="932559" rtl="0" eaLnBrk="1" latinLnBrk="0" hangingPunct="1">
        <a:lnSpc>
          <a:spcPct val="90000"/>
        </a:lnSpc>
        <a:spcBef>
          <a:spcPct val="20000"/>
        </a:spcBef>
        <a:buClrTx/>
        <a:buSzPct val="90000"/>
        <a:buFont typeface="Arial" pitchFamily="34" charset="0"/>
        <a:buChar char="•"/>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7.xml"/><Relationship Id="rId5" Type="http://schemas.openxmlformats.org/officeDocument/2006/relationships/image" Target="../media/image2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sp>
        <p:nvSpPr>
          <p:cNvPr id="11" name="Text Placeholder 10"/>
          <p:cNvSpPr>
            <a:spLocks noGrp="1"/>
          </p:cNvSpPr>
          <p:nvPr>
            <p:ph type="body" sz="quarter" idx="10"/>
          </p:nvPr>
        </p:nvSpPr>
        <p:spPr/>
        <p:txBody>
          <a:bodyPr/>
          <a:lstStyle/>
          <a:p>
            <a:endParaRPr lang="en-US"/>
          </a:p>
        </p:txBody>
      </p:sp>
      <p:pic>
        <p:nvPicPr>
          <p:cNvPr id="3" name="Picture Placeholder 2"/>
          <p:cNvPicPr>
            <a:picLocks noGrp="1" noChangeAspect="1"/>
          </p:cNvPicPr>
          <p:nvPr>
            <p:ph type="pic" sz="quarter" idx="4294967295"/>
          </p:nvPr>
        </p:nvPicPr>
        <p:blipFill>
          <a:blip r:embed="rId3" cstate="screen">
            <a:extLst>
              <a:ext uri="{28A0092B-C50C-407E-A947-70E740481C1C}">
                <a14:useLocalDpi xmlns:a14="http://schemas.microsoft.com/office/drawing/2010/main" val="0"/>
              </a:ext>
            </a:extLst>
          </a:blip>
          <a:srcRect/>
          <a:stretch>
            <a:fillRect/>
          </a:stretch>
        </p:blipFill>
        <p:spPr>
          <a:xfrm>
            <a:off x="0" y="0"/>
            <a:ext cx="12436475" cy="6994525"/>
          </a:xfrm>
          <a:prstGeom prst="rect">
            <a:avLst/>
          </a:prstGeom>
        </p:spPr>
      </p:pic>
      <p:sp>
        <p:nvSpPr>
          <p:cNvPr id="8" name="Rectangle 7"/>
          <p:cNvSpPr/>
          <p:nvPr/>
        </p:nvSpPr>
        <p:spPr bwMode="auto">
          <a:xfrm>
            <a:off x="277814" y="296864"/>
            <a:ext cx="6397624" cy="6400799"/>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075" y="479425"/>
            <a:ext cx="1304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3"/>
          <p:cNvSpPr txBox="1">
            <a:spLocks/>
          </p:cNvSpPr>
          <p:nvPr/>
        </p:nvSpPr>
        <p:spPr bwMode="auto">
          <a:xfrm>
            <a:off x="274638" y="1500188"/>
            <a:ext cx="5486400" cy="17224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45720" rIns="91440" bIns="45720"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5200" dirty="0" smtClean="0">
                <a:solidFill>
                  <a:schemeClr val="bg1"/>
                </a:solidFill>
              </a:rPr>
              <a:t>Power BI overview</a:t>
            </a:r>
            <a:endParaRPr lang="en-US" sz="5200" dirty="0">
              <a:solidFill>
                <a:schemeClr val="bg1"/>
              </a:solidFill>
            </a:endParaRPr>
          </a:p>
        </p:txBody>
      </p:sp>
      <p:pic>
        <p:nvPicPr>
          <p:cNvPr id="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614" y="4435048"/>
            <a:ext cx="548640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259602"/>
      </p:ext>
    </p:extLst>
  </p:cSld>
  <p:clrMapOvr>
    <a:masterClrMapping/>
  </p:clrMapOvr>
  <mc:AlternateContent xmlns:mc="http://schemas.openxmlformats.org/markup-compatibility/2006" xmlns:p14="http://schemas.microsoft.com/office/powerpoint/2010/main">
    <mc:Choice Requires="p14">
      <p:transition spd="slow" p14:dur="2500" advClick="0">
        <p:fade/>
      </p:transition>
    </mc:Choice>
    <mc:Fallback xmlns="">
      <p:transition spd="slow"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FBA0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Analyzing data in Excel</a:t>
            </a:r>
            <a:endParaRPr lang="en-US" dirty="0"/>
          </a:p>
        </p:txBody>
      </p:sp>
      <p:sp>
        <p:nvSpPr>
          <p:cNvPr id="2" name="Text Placeholder 1"/>
          <p:cNvSpPr>
            <a:spLocks noGrp="1"/>
          </p:cNvSpPr>
          <p:nvPr>
            <p:ph type="body" sz="quarter" idx="10"/>
          </p:nvPr>
        </p:nvSpPr>
        <p:spPr/>
        <p:txBody>
          <a:bodyPr/>
          <a:lstStyle/>
          <a:p>
            <a:r>
              <a:rPr lang="en-US" smtClean="0"/>
              <a:t>Demo</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1039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30164" y="1690851"/>
            <a:ext cx="5085869" cy="4480267"/>
            <a:chOff x="6647284" y="1690851"/>
            <a:chExt cx="5085869" cy="4480267"/>
          </a:xfrm>
        </p:grpSpPr>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59696" y="1699195"/>
              <a:ext cx="5069008" cy="2745399"/>
            </a:xfrm>
            <a:prstGeom prst="rect">
              <a:avLst/>
            </a:prstGeom>
          </p:spPr>
        </p:pic>
        <p:sp>
          <p:nvSpPr>
            <p:cNvPr id="33" name="Rectangle 32"/>
            <p:cNvSpPr/>
            <p:nvPr/>
          </p:nvSpPr>
          <p:spPr bwMode="auto">
            <a:xfrm>
              <a:off x="6647284" y="1690851"/>
              <a:ext cx="5081420" cy="960234"/>
            </a:xfrm>
            <a:prstGeom prst="rect">
              <a:avLst/>
            </a:prstGeom>
            <a:solidFill>
              <a:srgbClr val="FF8C00"/>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spcBef>
                  <a:spcPct val="0"/>
                </a:spcBef>
                <a:spcAft>
                  <a:spcPct val="0"/>
                </a:spcAft>
                <a:defRPr/>
              </a:pPr>
              <a:r>
                <a:rPr lang="en-US" sz="2500" b="1" kern="0" spc="-41" dirty="0" smtClean="0">
                  <a:gradFill>
                    <a:gsLst>
                      <a:gs pos="0">
                        <a:srgbClr val="FFFFFF"/>
                      </a:gs>
                      <a:gs pos="100000">
                        <a:srgbClr val="FFFFFF"/>
                      </a:gs>
                    </a:gsLst>
                    <a:lin ang="5400000" scaled="0"/>
                  </a:gradFill>
                  <a:latin typeface="Segoe UI Light" pitchFamily="34" charset="0"/>
                </a:rPr>
                <a:t>Collaborate in Power BI for Office 365</a:t>
              </a:r>
              <a:endParaRPr lang="en-US" sz="3100" b="1" kern="0" spc="-41" dirty="0" smtClean="0">
                <a:gradFill>
                  <a:gsLst>
                    <a:gs pos="0">
                      <a:srgbClr val="FFFFFF"/>
                    </a:gs>
                    <a:gs pos="100000">
                      <a:srgbClr val="FFFFFF"/>
                    </a:gs>
                  </a:gsLst>
                  <a:lin ang="5400000" scaled="0"/>
                </a:gradFill>
                <a:latin typeface="Segoe UI Light" pitchFamily="34" charset="0"/>
              </a:endParaRPr>
            </a:p>
            <a:p>
              <a:pPr defTabSz="932290" fontAlgn="base">
                <a:lnSpc>
                  <a:spcPct val="150000"/>
                </a:lnSpc>
                <a:spcBef>
                  <a:spcPct val="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in 4 </a:t>
              </a:r>
              <a:r>
                <a:rPr lang="en-US" sz="2000" kern="0" dirty="0" smtClean="0">
                  <a:gradFill>
                    <a:gsLst>
                      <a:gs pos="0">
                        <a:srgbClr val="FFFFFF"/>
                      </a:gs>
                      <a:gs pos="100000">
                        <a:srgbClr val="FFFFFF"/>
                      </a:gs>
                    </a:gsLst>
                    <a:lin ang="5400000" scaled="0"/>
                  </a:gradFill>
                </a:rPr>
                <a:t>enterprise customers on Office </a:t>
              </a:r>
              <a:r>
                <a:rPr lang="en-US" sz="2000" kern="0" dirty="0">
                  <a:gradFill>
                    <a:gsLst>
                      <a:gs pos="0">
                        <a:srgbClr val="FFFFFF"/>
                      </a:gs>
                      <a:gs pos="100000">
                        <a:srgbClr val="FFFFFF"/>
                      </a:gs>
                    </a:gsLst>
                    <a:lin ang="5400000" scaled="0"/>
                  </a:gradFill>
                </a:rPr>
                <a:t>365</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1" name="Rectangle 40"/>
            <p:cNvSpPr>
              <a:spLocks noChangeAspect="1"/>
            </p:cNvSpPr>
            <p:nvPr/>
          </p:nvSpPr>
          <p:spPr bwMode="auto">
            <a:xfrm>
              <a:off x="6657339"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Share</a:t>
              </a:r>
            </a:p>
          </p:txBody>
        </p:sp>
        <p:sp>
          <p:nvSpPr>
            <p:cNvPr id="42" name="Freeform 41"/>
            <p:cNvSpPr>
              <a:spLocks/>
            </p:cNvSpPr>
            <p:nvPr/>
          </p:nvSpPr>
          <p:spPr bwMode="auto">
            <a:xfrm>
              <a:off x="6959143" y="5065776"/>
              <a:ext cx="957756" cy="667885"/>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gradFill>
                  <a:gsLst>
                    <a:gs pos="0">
                      <a:srgbClr val="FFFFFF"/>
                    </a:gs>
                    <a:gs pos="100000">
                      <a:srgbClr val="FFFFFF"/>
                    </a:gs>
                  </a:gsLst>
                  <a:lin ang="5400000" scaled="0"/>
                </a:gradFill>
              </a:endParaRPr>
            </a:p>
          </p:txBody>
        </p:sp>
        <p:sp>
          <p:nvSpPr>
            <p:cNvPr id="43" name="Rectangle 42"/>
            <p:cNvSpPr>
              <a:spLocks noChangeAspect="1"/>
            </p:cNvSpPr>
            <p:nvPr/>
          </p:nvSpPr>
          <p:spPr bwMode="auto">
            <a:xfrm>
              <a:off x="8372286"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Question</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8760328" y="5056648"/>
              <a:ext cx="937101" cy="785651"/>
              <a:chOff x="8852766" y="4448677"/>
              <a:chExt cx="755507" cy="633406"/>
            </a:xfrm>
          </p:grpSpPr>
          <p:grpSp>
            <p:nvGrpSpPr>
              <p:cNvPr id="45" name="Group 44"/>
              <p:cNvGrpSpPr/>
              <p:nvPr/>
            </p:nvGrpSpPr>
            <p:grpSpPr bwMode="black">
              <a:xfrm>
                <a:off x="8852766" y="4448677"/>
                <a:ext cx="735022" cy="633406"/>
                <a:chOff x="5628627" y="922419"/>
                <a:chExt cx="576936" cy="497307"/>
              </a:xfrm>
            </p:grpSpPr>
            <p:sp>
              <p:nvSpPr>
                <p:cNvPr id="47" name="Rectangle 46"/>
                <p:cNvSpPr/>
                <p:nvPr/>
              </p:nvSpPr>
              <p:spPr bwMode="black">
                <a:xfrm>
                  <a:off x="5628627" y="922419"/>
                  <a:ext cx="576936" cy="360946"/>
                </a:xfrm>
                <a:prstGeom prst="rect">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sp>
              <p:nvSpPr>
                <p:cNvPr id="48" name="Isosceles Triangle 47"/>
                <p:cNvSpPr/>
                <p:nvPr/>
              </p:nvSpPr>
              <p:spPr bwMode="black">
                <a:xfrm flipV="1">
                  <a:off x="5716871" y="1251284"/>
                  <a:ext cx="202131" cy="168442"/>
                </a:xfrm>
                <a:prstGeom prst="triangle">
                  <a:avLst>
                    <a:gd name="adj" fmla="val 20000"/>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grpSp>
          <p:sp>
            <p:nvSpPr>
              <p:cNvPr id="46" name="TextBox 45"/>
              <p:cNvSpPr txBox="1"/>
              <p:nvPr/>
            </p:nvSpPr>
            <p:spPr bwMode="black">
              <a:xfrm>
                <a:off x="8986839" y="4569351"/>
                <a:ext cx="621434" cy="241148"/>
              </a:xfrm>
              <a:prstGeom prst="rect">
                <a:avLst/>
              </a:prstGeom>
              <a:noFill/>
            </p:spPr>
            <p:txBody>
              <a:bodyPr wrap="square" lIns="0" tIns="0" rIns="0" bIns="0" rtlCol="0">
                <a:spAutoFit/>
              </a:bodyPr>
              <a:lstStyle/>
              <a:p>
                <a:pPr defTabSz="914400"/>
                <a:r>
                  <a:rPr lang="en-US" sz="1900" b="1" kern="0" dirty="0" smtClean="0">
                    <a:gradFill>
                      <a:gsLst>
                        <a:gs pos="0">
                          <a:srgbClr val="FF8C00"/>
                        </a:gs>
                        <a:gs pos="98000">
                          <a:srgbClr val="FF8C00"/>
                        </a:gs>
                      </a:gsLst>
                      <a:lin ang="5400000" scaled="0"/>
                    </a:gradFill>
                  </a:rPr>
                  <a:t>Q</a:t>
                </a:r>
                <a:r>
                  <a:rPr lang="en-US" sz="1900" kern="0" dirty="0" smtClean="0">
                    <a:gradFill>
                      <a:gsLst>
                        <a:gs pos="0">
                          <a:srgbClr val="FF8C00"/>
                        </a:gs>
                        <a:gs pos="98000">
                          <a:srgbClr val="FF8C00"/>
                        </a:gs>
                      </a:gsLst>
                      <a:lin ang="5400000" scaled="0"/>
                    </a:gradFill>
                  </a:rPr>
                  <a:t>&amp;</a:t>
                </a:r>
                <a:r>
                  <a:rPr lang="en-US" sz="1900" b="1" kern="0" dirty="0" smtClean="0">
                    <a:gradFill>
                      <a:gsLst>
                        <a:gs pos="0">
                          <a:srgbClr val="FF8C00"/>
                        </a:gs>
                        <a:gs pos="98000">
                          <a:srgbClr val="FF8C00"/>
                        </a:gs>
                      </a:gsLst>
                      <a:lin ang="5400000" scaled="0"/>
                    </a:gradFill>
                  </a:rPr>
                  <a:t>A</a:t>
                </a:r>
                <a:endParaRPr lang="en-US" sz="1900" kern="0" spc="-135" dirty="0" smtClean="0">
                  <a:gradFill>
                    <a:gsLst>
                      <a:gs pos="0">
                        <a:srgbClr val="FF8C00"/>
                      </a:gs>
                      <a:gs pos="98000">
                        <a:srgbClr val="FF8C00"/>
                      </a:gs>
                    </a:gsLst>
                    <a:lin ang="5400000" scaled="0"/>
                  </a:gradFill>
                  <a:latin typeface="Arial Black" pitchFamily="34" charset="0"/>
                  <a:cs typeface="Arial" pitchFamily="34" charset="0"/>
                </a:endParaRPr>
              </a:p>
            </p:txBody>
          </p:sp>
        </p:grpSp>
        <p:sp>
          <p:nvSpPr>
            <p:cNvPr id="49" name="Rectangle 48"/>
            <p:cNvSpPr>
              <a:spLocks noChangeAspect="1"/>
            </p:cNvSpPr>
            <p:nvPr/>
          </p:nvSpPr>
          <p:spPr bwMode="auto">
            <a:xfrm>
              <a:off x="10087234"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Mobility</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0328269" y="5014387"/>
              <a:ext cx="824022" cy="812968"/>
              <a:chOff x="10280016" y="4544833"/>
              <a:chExt cx="728879" cy="719102"/>
            </a:xfrm>
          </p:grpSpPr>
          <p:grpSp>
            <p:nvGrpSpPr>
              <p:cNvPr id="51" name="Group 50"/>
              <p:cNvGrpSpPr/>
              <p:nvPr/>
            </p:nvGrpSpPr>
            <p:grpSpPr bwMode="black">
              <a:xfrm>
                <a:off x="10280016" y="4544833"/>
                <a:ext cx="728879" cy="719102"/>
                <a:chOff x="2916435" y="3914152"/>
                <a:chExt cx="930763" cy="918513"/>
              </a:xfrm>
            </p:grpSpPr>
            <p:pic>
              <p:nvPicPr>
                <p:cNvPr id="53" name="Picture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5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defTabSz="914400"/>
                  <a:endParaRPr lang="en-US" sz="900" kern="0" dirty="0" smtClean="0">
                    <a:gradFill>
                      <a:gsLst>
                        <a:gs pos="0">
                          <a:srgbClr val="FFFFFF"/>
                        </a:gs>
                        <a:gs pos="100000">
                          <a:srgbClr val="FFFFFF"/>
                        </a:gs>
                      </a:gsLst>
                      <a:lin ang="5400000" scaled="0"/>
                    </a:gradFill>
                  </a:endParaRPr>
                </a:p>
              </p:txBody>
            </p:sp>
          </p:grpSp>
          <p:sp>
            <p:nvSpPr>
              <p:cNvPr id="52" name="Freeform 51"/>
              <p:cNvSpPr/>
              <p:nvPr>
                <p:custDataLst>
                  <p:tags r:id="rId2"/>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grpSp>
      </p:grpSp>
      <p:grpSp>
        <p:nvGrpSpPr>
          <p:cNvPr id="3" name="Group 2"/>
          <p:cNvGrpSpPr/>
          <p:nvPr/>
        </p:nvGrpSpPr>
        <p:grpSpPr>
          <a:xfrm>
            <a:off x="445108" y="1699195"/>
            <a:ext cx="5106992" cy="4480270"/>
            <a:chOff x="274639" y="1690849"/>
            <a:chExt cx="5106992" cy="4480270"/>
          </a:xfrm>
        </p:grpSpPr>
        <p:pic>
          <p:nvPicPr>
            <p:cNvPr id="32" name="Picture 31"/>
            <p:cNvPicPr>
              <a:picLocks noChangeAspect="1"/>
            </p:cNvPicPr>
            <p:nvPr/>
          </p:nvPicPr>
          <p:blipFill rotWithShape="1">
            <a:blip r:embed="rId7" cstate="screen">
              <a:extLst>
                <a:ext uri="{28A0092B-C50C-407E-A947-70E740481C1C}">
                  <a14:useLocalDpi xmlns:a14="http://schemas.microsoft.com/office/drawing/2010/main"/>
                </a:ext>
              </a:extLst>
            </a:blip>
            <a:srcRect t="-21416"/>
            <a:stretch/>
          </p:blipFill>
          <p:spPr>
            <a:xfrm>
              <a:off x="282248" y="1690851"/>
              <a:ext cx="5076455" cy="2753743"/>
            </a:xfrm>
            <a:prstGeom prst="rect">
              <a:avLst/>
            </a:prstGeom>
          </p:spPr>
        </p:pic>
        <p:sp>
          <p:nvSpPr>
            <p:cNvPr id="34" name="Rectangle 33"/>
            <p:cNvSpPr/>
            <p:nvPr/>
          </p:nvSpPr>
          <p:spPr bwMode="auto">
            <a:xfrm>
              <a:off x="274639" y="1690849"/>
              <a:ext cx="5084064" cy="960235"/>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spcBef>
                  <a:spcPts val="1200"/>
                </a:spcBef>
                <a:spcAft>
                  <a:spcPct val="0"/>
                </a:spcAft>
                <a:defRPr/>
              </a:pPr>
              <a:r>
                <a:rPr lang="en-US" sz="2600" b="1" kern="0" spc="-41" dirty="0" smtClean="0">
                  <a:gradFill>
                    <a:gsLst>
                      <a:gs pos="0">
                        <a:srgbClr val="FFFFFF"/>
                      </a:gs>
                      <a:gs pos="100000">
                        <a:srgbClr val="FFFFFF"/>
                      </a:gs>
                    </a:gsLst>
                    <a:lin ang="5400000" scaled="0"/>
                  </a:gradFill>
                  <a:latin typeface="Segoe UI Light" pitchFamily="34" charset="0"/>
                </a:rPr>
                <a:t>Analyze in Excel</a:t>
              </a:r>
            </a:p>
            <a:p>
              <a:pPr defTabSz="932290" fontAlgn="base">
                <a:spcBef>
                  <a:spcPts val="60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Billion Office Users</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5" name="Rectangle 34"/>
            <p:cNvSpPr>
              <a:spLocks noChangeAspect="1"/>
            </p:cNvSpPr>
            <p:nvPr/>
          </p:nvSpPr>
          <p:spPr bwMode="auto">
            <a:xfrm>
              <a:off x="1996786"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Analyze</a:t>
              </a:r>
            </a:p>
          </p:txBody>
        </p:sp>
        <p:grpSp>
          <p:nvGrpSpPr>
            <p:cNvPr id="36" name="Group 35"/>
            <p:cNvGrpSpPr/>
            <p:nvPr/>
          </p:nvGrpSpPr>
          <p:grpSpPr>
            <a:xfrm flipH="1">
              <a:off x="2516817" y="5026572"/>
              <a:ext cx="598930" cy="829513"/>
              <a:chOff x="1458542" y="3645051"/>
              <a:chExt cx="800271" cy="1108369"/>
            </a:xfrm>
            <a:solidFill>
              <a:srgbClr val="FFFFFF"/>
            </a:solidFill>
          </p:grpSpPr>
          <p:sp>
            <p:nvSpPr>
              <p:cNvPr id="37" name="Rectangle 24"/>
              <p:cNvSpPr/>
              <p:nvPr/>
            </p:nvSpPr>
            <p:spPr>
              <a:xfrm>
                <a:off x="1458542"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gradFill>
                    <a:gsLst>
                      <a:gs pos="0">
                        <a:srgbClr val="FFFFFF"/>
                      </a:gs>
                      <a:gs pos="100000">
                        <a:srgbClr val="FFFFFF"/>
                      </a:gs>
                    </a:gsLst>
                    <a:lin ang="5400000" scaled="0"/>
                  </a:gradFill>
                </a:endParaRPr>
              </a:p>
            </p:txBody>
          </p:sp>
          <p:sp>
            <p:nvSpPr>
              <p:cNvPr id="38" name="Freeform 37"/>
              <p:cNvSpPr>
                <a:spLocks noEditPoints="1"/>
              </p:cNvSpPr>
              <p:nvPr/>
            </p:nvSpPr>
            <p:spPr bwMode="black">
              <a:xfrm rot="17995606">
                <a:off x="1558537"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gradFill>
                    <a:gsLst>
                      <a:gs pos="0">
                        <a:srgbClr val="FFFFFF"/>
                      </a:gs>
                      <a:gs pos="100000">
                        <a:srgbClr val="FFFFFF"/>
                      </a:gs>
                    </a:gsLst>
                    <a:lin ang="5400000" scaled="0"/>
                  </a:gradFill>
                </a:endParaRPr>
              </a:p>
            </p:txBody>
          </p:sp>
        </p:grpSp>
        <p:sp>
          <p:nvSpPr>
            <p:cNvPr id="39" name="Rectangle 38"/>
            <p:cNvSpPr>
              <a:spLocks noChangeAspect="1"/>
            </p:cNvSpPr>
            <p:nvPr/>
          </p:nvSpPr>
          <p:spPr bwMode="auto">
            <a:xfrm>
              <a:off x="3735711"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Visualize</a:t>
              </a:r>
            </a:p>
          </p:txBody>
        </p:sp>
        <p:sp>
          <p:nvSpPr>
            <p:cNvPr id="40" name="Freeform 39"/>
            <p:cNvSpPr/>
            <p:nvPr>
              <p:custDataLst>
                <p:tags r:id="rId1"/>
              </p:custDataLst>
            </p:nvPr>
          </p:nvSpPr>
          <p:spPr>
            <a:xfrm>
              <a:off x="4150261" y="5016918"/>
              <a:ext cx="787338" cy="79356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sp>
          <p:nvSpPr>
            <p:cNvPr id="55" name="Rectangle 54"/>
            <p:cNvSpPr>
              <a:spLocks noChangeAspect="1"/>
            </p:cNvSpPr>
            <p:nvPr/>
          </p:nvSpPr>
          <p:spPr bwMode="auto">
            <a:xfrm>
              <a:off x="282247"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1836" kern="0" dirty="0" smtClean="0">
                  <a:gradFill>
                    <a:gsLst>
                      <a:gs pos="0">
                        <a:srgbClr val="FFFFFF"/>
                      </a:gs>
                      <a:gs pos="100000">
                        <a:srgbClr val="FFFFFF"/>
                      </a:gs>
                    </a:gsLst>
                    <a:lin ang="5400000" scaled="0"/>
                  </a:gradFill>
                  <a:ea typeface="Segoe UI" pitchFamily="34" charset="0"/>
                  <a:cs typeface="Segoe UI" pitchFamily="34" charset="0"/>
                </a:rPr>
                <a:t>Discover</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8"/>
            <p:cNvSpPr>
              <a:spLocks noEditPoints="1"/>
            </p:cNvSpPr>
            <p:nvPr/>
          </p:nvSpPr>
          <p:spPr bwMode="black">
            <a:xfrm>
              <a:off x="611804" y="4988989"/>
              <a:ext cx="828137" cy="8279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400"/>
              <a:endParaRPr lang="en-US" sz="1600" kern="0" smtClean="0">
                <a:gradFill>
                  <a:gsLst>
                    <a:gs pos="0">
                      <a:srgbClr val="FFFFFF"/>
                    </a:gs>
                    <a:gs pos="100000">
                      <a:srgbClr val="FFFFFF"/>
                    </a:gs>
                  </a:gsLst>
                  <a:lin ang="5400000" scaled="0"/>
                </a:gradFill>
              </a:endParaRPr>
            </a:p>
          </p:txBody>
        </p:sp>
      </p:grpSp>
      <p:sp>
        <p:nvSpPr>
          <p:cNvPr id="57" name="Rectangle 56"/>
          <p:cNvSpPr/>
          <p:nvPr/>
        </p:nvSpPr>
        <p:spPr bwMode="auto">
          <a:xfrm>
            <a:off x="445108" y="6297765"/>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Scalable  |  Manageable  |  Trusted  </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Cross 57"/>
          <p:cNvSpPr/>
          <p:nvPr/>
        </p:nvSpPr>
        <p:spPr bwMode="auto">
          <a:xfrm>
            <a:off x="5798635" y="3519537"/>
            <a:ext cx="798760" cy="798152"/>
          </a:xfrm>
          <a:prstGeom prst="plus">
            <a:avLst>
              <a:gd name="adj" fmla="val 40783"/>
            </a:avLst>
          </a:prstGeom>
          <a:solidFill>
            <a:schemeClr val="bg2">
              <a:lumMod val="50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smtClean="0">
              <a:gradFill>
                <a:gsLst>
                  <a:gs pos="0">
                    <a:srgbClr val="FFFFFF"/>
                  </a:gs>
                  <a:gs pos="100000">
                    <a:srgbClr val="FFFFFF"/>
                  </a:gs>
                </a:gsLst>
                <a:lin ang="5400000" scaled="0"/>
              </a:gradFill>
            </a:endParaRPr>
          </a:p>
        </p:txBody>
      </p:sp>
      <p:sp>
        <p:nvSpPr>
          <p:cNvPr id="9" name="Title 8"/>
          <p:cNvSpPr>
            <a:spLocks noGrp="1"/>
          </p:cNvSpPr>
          <p:nvPr>
            <p:ph type="title"/>
          </p:nvPr>
        </p:nvSpPr>
        <p:spPr/>
        <p:txBody>
          <a:bodyPr/>
          <a:lstStyle/>
          <a:p>
            <a:r>
              <a:rPr lang="en-US" dirty="0"/>
              <a:t>A powerful new way to work with </a:t>
            </a:r>
            <a:r>
              <a:rPr lang="en-US" dirty="0" smtClean="0"/>
              <a:t>data</a:t>
            </a:r>
            <a:endParaRPr lang="en-US" dirty="0"/>
          </a:p>
        </p:txBody>
      </p:sp>
      <p:sp>
        <p:nvSpPr>
          <p:cNvPr id="5" name="Rectangle 4"/>
          <p:cNvSpPr/>
          <p:nvPr/>
        </p:nvSpPr>
        <p:spPr>
          <a:xfrm>
            <a:off x="394308" y="1671223"/>
            <a:ext cx="5231791" cy="4541799"/>
          </a:xfrm>
          <a:prstGeom prst="rect">
            <a:avLst/>
          </a:prstGeom>
          <a:solidFill>
            <a:schemeClr val="bg1">
              <a:alpha val="74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 Placeholder 2"/>
          <p:cNvSpPr txBox="1">
            <a:spLocks/>
          </p:cNvSpPr>
          <p:nvPr/>
        </p:nvSpPr>
        <p:spPr>
          <a:xfrm>
            <a:off x="234448" y="1204049"/>
            <a:ext cx="11988418" cy="580067"/>
          </a:xfrm>
          <a:prstGeom prst="rect">
            <a:avLst/>
          </a:prstGeom>
          <a:noFill/>
        </p:spPr>
        <p:txBody>
          <a:bodyPr vert="horz" wrap="square" lIns="182880" tIns="0" rIns="182880" bIns="146304" rtlCol="0">
            <a:noAutofit/>
          </a:bodyPr>
          <a:lstStyle>
            <a:lvl1pPr marL="0" marR="0" indent="0" algn="l" defTabSz="932742" rtl="0" eaLnBrk="1" fontAlgn="auto" latinLnBrk="0" hangingPunct="1">
              <a:lnSpc>
                <a:spcPts val="5500"/>
              </a:lnSpc>
              <a:spcBef>
                <a:spcPts val="0"/>
              </a:spcBef>
              <a:spcAft>
                <a:spcPts val="0"/>
              </a:spcAft>
              <a:buClrTx/>
              <a:buSzPct val="90000"/>
              <a:buFontTx/>
              <a:buNone/>
              <a:tabLst/>
              <a:defRPr sz="5000" kern="1200" spc="0" baseline="0">
                <a:gradFill>
                  <a:gsLst>
                    <a:gs pos="4000">
                      <a:schemeClr val="bg1"/>
                    </a:gs>
                    <a:gs pos="93000">
                      <a:schemeClr val="bg1"/>
                    </a:gs>
                  </a:gsLst>
                  <a:lin ang="5400000" scaled="0"/>
                </a:gradFill>
                <a:latin typeface="+mj-lt"/>
                <a:ea typeface="+mn-ea"/>
                <a:cs typeface="+mn-cs"/>
              </a:defRPr>
            </a:lvl1pPr>
            <a:lvl2pPr marL="0" marR="0" indent="0" algn="l" defTabSz="932742" rtl="0" eaLnBrk="1" fontAlgn="auto" latinLnBrk="0" hangingPunct="1">
              <a:lnSpc>
                <a:spcPts val="2600"/>
              </a:lnSpc>
              <a:spcBef>
                <a:spcPts val="1800"/>
              </a:spcBef>
              <a:spcAft>
                <a:spcPts val="0"/>
              </a:spcAft>
              <a:buClrTx/>
              <a:buSzPct val="90000"/>
              <a:buFontTx/>
              <a:buNone/>
              <a:tabLst/>
              <a:defRPr sz="3000" kern="1200" spc="0" baseline="0">
                <a:gradFill>
                  <a:gsLst>
                    <a:gs pos="4000">
                      <a:schemeClr val="bg1"/>
                    </a:gs>
                    <a:gs pos="93000">
                      <a:schemeClr val="bg1"/>
                    </a:gs>
                  </a:gsLst>
                  <a:lin ang="5400000" scaled="0"/>
                </a:gradFill>
                <a:latin typeface="+mj-lt"/>
                <a:ea typeface="+mn-ea"/>
                <a:cs typeface="+mn-cs"/>
              </a:defRPr>
            </a:lvl2pPr>
            <a:lvl3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600" dirty="0">
                <a:solidFill>
                  <a:srgbClr val="505050"/>
                </a:solidFill>
              </a:rPr>
              <a:t>Self-service business intelligence with familiar Excel and the power of the cloud</a:t>
            </a:r>
          </a:p>
        </p:txBody>
      </p:sp>
    </p:spTree>
    <p:extLst>
      <p:ext uri="{BB962C8B-B14F-4D97-AF65-F5344CB8AC3E}">
        <p14:creationId xmlns:p14="http://schemas.microsoft.com/office/powerpoint/2010/main" val="304368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1+#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6046" y="1218686"/>
            <a:ext cx="4171964" cy="5569492"/>
            <a:chOff x="426046" y="1218686"/>
            <a:chExt cx="4171964" cy="5569492"/>
          </a:xfrm>
        </p:grpSpPr>
        <p:sp>
          <p:nvSpPr>
            <p:cNvPr id="18" name="Rectangle 17"/>
            <p:cNvSpPr/>
            <p:nvPr/>
          </p:nvSpPr>
          <p:spPr>
            <a:xfrm>
              <a:off x="429386" y="21330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657986" y="2361686"/>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29386" y="30474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657986" y="3276086"/>
              <a:ext cx="457200" cy="457200"/>
              <a:chOff x="-3781305" y="3065460"/>
              <a:chExt cx="1777999" cy="1777999"/>
            </a:xfrm>
          </p:grpSpPr>
          <p:sp>
            <p:nvSpPr>
              <p:cNvPr id="4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39"/>
            <p:cNvGrpSpPr>
              <a:grpSpLocks/>
            </p:cNvGrpSpPr>
            <p:nvPr/>
          </p:nvGrpSpPr>
          <p:grpSpPr bwMode="auto">
            <a:xfrm>
              <a:off x="657986" y="4190486"/>
              <a:ext cx="457200" cy="457200"/>
              <a:chOff x="-3781305" y="3065460"/>
              <a:chExt cx="1777999" cy="1777999"/>
            </a:xfrm>
          </p:grpSpPr>
          <p:sp>
            <p:nvSpPr>
              <p:cNvPr id="3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9" name="Rectangle 28"/>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0" name="Group 44"/>
            <p:cNvGrpSpPr>
              <a:grpSpLocks/>
            </p:cNvGrpSpPr>
            <p:nvPr/>
          </p:nvGrpSpPr>
          <p:grpSpPr bwMode="auto">
            <a:xfrm>
              <a:off x="657986" y="5104886"/>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1" name="TextBox 30"/>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2" name="TextBox 31"/>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3" name="TextBox 32"/>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4" name="TextBox 33"/>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73" name="Rectangle 72"/>
            <p:cNvSpPr/>
            <p:nvPr/>
          </p:nvSpPr>
          <p:spPr>
            <a:xfrm>
              <a:off x="426046" y="12186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74" name="Group 44"/>
            <p:cNvGrpSpPr>
              <a:grpSpLocks/>
            </p:cNvGrpSpPr>
            <p:nvPr/>
          </p:nvGrpSpPr>
          <p:grpSpPr bwMode="auto">
            <a:xfrm>
              <a:off x="657986" y="1447286"/>
              <a:ext cx="457200" cy="457200"/>
              <a:chOff x="-3781305" y="3065460"/>
              <a:chExt cx="1777999" cy="1777999"/>
            </a:xfrm>
          </p:grpSpPr>
          <p:sp>
            <p:nvSpPr>
              <p:cNvPr id="7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7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75" name="TextBox 74"/>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119" name="Rectangle 118"/>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20" name="Group 44"/>
            <p:cNvGrpSpPr>
              <a:grpSpLocks/>
            </p:cNvGrpSpPr>
            <p:nvPr/>
          </p:nvGrpSpPr>
          <p:grpSpPr bwMode="auto">
            <a:xfrm>
              <a:off x="657986" y="6010554"/>
              <a:ext cx="457200" cy="457200"/>
              <a:chOff x="-3781305" y="3065460"/>
              <a:chExt cx="1777999" cy="1777999"/>
            </a:xfrm>
          </p:grpSpPr>
          <p:sp>
            <p:nvSpPr>
              <p:cNvPr id="12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12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23" name="TextBox 122"/>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sp useBgFill="1">
        <p:nvSpPr>
          <p:cNvPr id="7" name="Rectangle 6"/>
          <p:cNvSpPr/>
          <p:nvPr/>
        </p:nvSpPr>
        <p:spPr>
          <a:xfrm>
            <a:off x="0" y="0"/>
            <a:ext cx="42826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1"/>
          <p:cNvSpPr>
            <a:spLocks noGrp="1"/>
          </p:cNvSpPr>
          <p:nvPr>
            <p:ph type="title"/>
          </p:nvPr>
        </p:nvSpPr>
        <p:spPr/>
        <p:txBody>
          <a:bodyPr/>
          <a:lstStyle/>
          <a:p>
            <a:pPr lvl="0"/>
            <a:r>
              <a:rPr lang="en-US" sz="4400" dirty="0" smtClean="0"/>
              <a:t>Share &amp; collaborate with Power BI for Office 365</a:t>
            </a:r>
            <a:endParaRPr lang="en-US" sz="4400" dirty="0"/>
          </a:p>
        </p:txBody>
      </p:sp>
      <p:grpSp>
        <p:nvGrpSpPr>
          <p:cNvPr id="9" name="Group 8"/>
          <p:cNvGrpSpPr/>
          <p:nvPr/>
        </p:nvGrpSpPr>
        <p:grpSpPr>
          <a:xfrm>
            <a:off x="4882348" y="1241199"/>
            <a:ext cx="7370766" cy="5455155"/>
            <a:chOff x="4973789" y="1371830"/>
            <a:chExt cx="7208842" cy="5335314"/>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73789" y="2166284"/>
              <a:ext cx="7208842" cy="4324766"/>
            </a:xfrm>
            <a:prstGeom prst="rect">
              <a:avLst/>
            </a:prstGeom>
          </p:spPr>
        </p:pic>
        <p:grpSp>
          <p:nvGrpSpPr>
            <p:cNvPr id="112" name="Group 111"/>
            <p:cNvGrpSpPr/>
            <p:nvPr/>
          </p:nvGrpSpPr>
          <p:grpSpPr>
            <a:xfrm>
              <a:off x="4979976" y="1377360"/>
              <a:ext cx="7202655" cy="792594"/>
              <a:chOff x="4296161" y="1524072"/>
              <a:chExt cx="7291210" cy="731520"/>
            </a:xfrm>
          </p:grpSpPr>
          <p:sp>
            <p:nvSpPr>
              <p:cNvPr id="113"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4" name="Rectangle 113"/>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Quickly create collaborative BI sites</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6" name="Rectangle 11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ight Brace 117"/>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306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1000"/>
                                        <p:tgtEl>
                                          <p:spTgt spid="118"/>
                                        </p:tgtEl>
                                      </p:cBhvr>
                                    </p:animEffect>
                                  </p:childTnLst>
                                </p:cTn>
                              </p:par>
                              <p:par>
                                <p:cTn id="12" presetID="2" presetClass="entr" presetSubtype="2" decel="98000" fill="hold" nodeType="withEffect">
                                  <p:stCondLst>
                                    <p:cond delay="25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26046" y="1218686"/>
            <a:ext cx="4171964" cy="5569492"/>
            <a:chOff x="426046" y="1218686"/>
            <a:chExt cx="4171964" cy="5569492"/>
          </a:xfrm>
        </p:grpSpPr>
        <p:sp>
          <p:nvSpPr>
            <p:cNvPr id="31" name="Rectangle 30"/>
            <p:cNvSpPr/>
            <p:nvPr/>
          </p:nvSpPr>
          <p:spPr>
            <a:xfrm>
              <a:off x="429386" y="21330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2" name="Group 455"/>
            <p:cNvGrpSpPr>
              <a:grpSpLocks/>
            </p:cNvGrpSpPr>
            <p:nvPr/>
          </p:nvGrpSpPr>
          <p:grpSpPr bwMode="auto">
            <a:xfrm>
              <a:off x="657986" y="2361686"/>
              <a:ext cx="457200" cy="457200"/>
              <a:chOff x="-3781305" y="3065460"/>
              <a:chExt cx="1777999" cy="1777999"/>
            </a:xfrm>
          </p:grpSpPr>
          <p:sp>
            <p:nvSpPr>
              <p:cNvPr id="6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6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3" name="Rectangle 32"/>
            <p:cNvSpPr/>
            <p:nvPr/>
          </p:nvSpPr>
          <p:spPr>
            <a:xfrm>
              <a:off x="429386" y="30474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4" name="Group 34"/>
            <p:cNvGrpSpPr>
              <a:grpSpLocks/>
            </p:cNvGrpSpPr>
            <p:nvPr/>
          </p:nvGrpSpPr>
          <p:grpSpPr bwMode="auto">
            <a:xfrm>
              <a:off x="657986" y="3276086"/>
              <a:ext cx="457200" cy="457200"/>
              <a:chOff x="-3781305" y="3065460"/>
              <a:chExt cx="1777999" cy="1777999"/>
            </a:xfrm>
          </p:grpSpPr>
          <p:sp>
            <p:nvSpPr>
              <p:cNvPr id="58"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5" name="Rectangle 34"/>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6" name="Group 39"/>
            <p:cNvGrpSpPr>
              <a:grpSpLocks/>
            </p:cNvGrpSpPr>
            <p:nvPr/>
          </p:nvGrpSpPr>
          <p:grpSpPr bwMode="auto">
            <a:xfrm>
              <a:off x="657986" y="4190486"/>
              <a:ext cx="457200" cy="457200"/>
              <a:chOff x="-3781305" y="3065460"/>
              <a:chExt cx="1777999" cy="1777999"/>
            </a:xfrm>
          </p:grpSpPr>
          <p:sp>
            <p:nvSpPr>
              <p:cNvPr id="5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7" name="Rectangle 36"/>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9" name="Group 44"/>
            <p:cNvGrpSpPr>
              <a:grpSpLocks/>
            </p:cNvGrpSpPr>
            <p:nvPr/>
          </p:nvGrpSpPr>
          <p:grpSpPr bwMode="auto">
            <a:xfrm>
              <a:off x="657986" y="5104886"/>
              <a:ext cx="457200" cy="457200"/>
              <a:chOff x="-3781305" y="3065460"/>
              <a:chExt cx="1777999" cy="1777999"/>
            </a:xfrm>
          </p:grpSpPr>
          <p:sp>
            <p:nvSpPr>
              <p:cNvPr id="5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0" name="TextBox 39"/>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41" name="TextBox 40"/>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42" name="TextBox 41"/>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43" name="TextBox 42"/>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44" name="Rectangle 43"/>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5" name="Group 44"/>
            <p:cNvGrpSpPr>
              <a:grpSpLocks/>
            </p:cNvGrpSpPr>
            <p:nvPr/>
          </p:nvGrpSpPr>
          <p:grpSpPr bwMode="auto">
            <a:xfrm>
              <a:off x="657986" y="1447286"/>
              <a:ext cx="457200" cy="457200"/>
              <a:chOff x="-3781305" y="3065460"/>
              <a:chExt cx="1777999" cy="1777999"/>
            </a:xfrm>
          </p:grpSpPr>
          <p:sp>
            <p:nvSpPr>
              <p:cNvPr id="5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6" name="TextBox 45"/>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47" name="Rectangle 46"/>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8" name="Group 44"/>
            <p:cNvGrpSpPr>
              <a:grpSpLocks/>
            </p:cNvGrpSpPr>
            <p:nvPr/>
          </p:nvGrpSpPr>
          <p:grpSpPr bwMode="auto">
            <a:xfrm>
              <a:off x="657986" y="6010554"/>
              <a:ext cx="457200" cy="457200"/>
              <a:chOff x="-3781305" y="3065460"/>
              <a:chExt cx="1777999" cy="1777999"/>
            </a:xfrm>
          </p:grpSpPr>
          <p:sp>
            <p:nvSpPr>
              <p:cNvPr id="5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9" name="TextBox 48"/>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pic>
        <p:nvPicPr>
          <p:cNvPr id="15" name="Picture 1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927862" y="2027386"/>
            <a:ext cx="7325251" cy="4655905"/>
          </a:xfrm>
          <a:prstGeom prst="rect">
            <a:avLst/>
          </a:prstGeom>
        </p:spPr>
      </p:pic>
      <p:sp>
        <p:nvSpPr>
          <p:cNvPr id="2" name="Title 1"/>
          <p:cNvSpPr>
            <a:spLocks noGrp="1"/>
          </p:cNvSpPr>
          <p:nvPr>
            <p:ph type="title"/>
          </p:nvPr>
        </p:nvSpPr>
        <p:spPr/>
        <p:txBody>
          <a:bodyPr/>
          <a:lstStyle/>
          <a:p>
            <a:r>
              <a:rPr lang="en-US" sz="4400" dirty="0"/>
              <a:t>Share &amp; collaborate with Power BI for Office 365</a:t>
            </a:r>
            <a:r>
              <a:rPr lang="en-US" dirty="0" smtClean="0"/>
              <a:t/>
            </a:r>
            <a:br>
              <a:rPr lang="en-US" dirty="0" smtClean="0"/>
            </a:br>
            <a:endParaRPr lang="en-US" dirty="0"/>
          </a:p>
        </p:txBody>
      </p:sp>
      <p:grpSp>
        <p:nvGrpSpPr>
          <p:cNvPr id="63" name="Group 62"/>
          <p:cNvGrpSpPr/>
          <p:nvPr/>
        </p:nvGrpSpPr>
        <p:grpSpPr>
          <a:xfrm>
            <a:off x="4888674" y="1241199"/>
            <a:ext cx="7364440" cy="5455155"/>
            <a:chOff x="4979976" y="1371830"/>
            <a:chExt cx="7202655" cy="5335314"/>
          </a:xfrm>
        </p:grpSpPr>
        <p:grpSp>
          <p:nvGrpSpPr>
            <p:cNvPr id="65" name="Group 64"/>
            <p:cNvGrpSpPr/>
            <p:nvPr/>
          </p:nvGrpSpPr>
          <p:grpSpPr>
            <a:xfrm>
              <a:off x="4979976" y="1377360"/>
              <a:ext cx="7202655" cy="792594"/>
              <a:chOff x="4296161" y="1524072"/>
              <a:chExt cx="7291210" cy="731520"/>
            </a:xfrm>
          </p:grpSpPr>
          <p:sp>
            <p:nvSpPr>
              <p:cNvPr id="67"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68" name="Rectangle 67"/>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Manage data queries for the </a:t>
                </a:r>
                <a:r>
                  <a:rPr lang="en-US" sz="2400" dirty="0" smtClean="0">
                    <a:gradFill>
                      <a:gsLst>
                        <a:gs pos="0">
                          <a:srgbClr val="FFFFFF"/>
                        </a:gs>
                        <a:gs pos="100000">
                          <a:srgbClr val="FFFFFF"/>
                        </a:gs>
                      </a:gsLst>
                      <a:lin ang="5400000" scaled="0"/>
                    </a:gradFill>
                  </a:rPr>
                  <a:t>team</a:t>
                </a:r>
                <a:endParaRPr lang="en-US" sz="2400" dirty="0">
                  <a:gradFill>
                    <a:gsLst>
                      <a:gs pos="0">
                        <a:srgbClr val="FFFFFF"/>
                      </a:gs>
                      <a:gs pos="100000">
                        <a:srgbClr val="FFFFFF"/>
                      </a:gs>
                    </a:gsLst>
                    <a:lin ang="5400000" scaled="0"/>
                  </a:gradFill>
                </a:endParaRPr>
              </a:p>
            </p:txBody>
          </p:sp>
        </p:grpSp>
        <p:sp>
          <p:nvSpPr>
            <p:cNvPr id="66" name="Rectangle 6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ight Brace 69"/>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58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212078" y="2335206"/>
            <a:ext cx="7001847" cy="3747243"/>
            <a:chOff x="3558716" y="2452953"/>
            <a:chExt cx="6621402" cy="3543639"/>
          </a:xfrm>
        </p:grpSpPr>
        <p:grpSp>
          <p:nvGrpSpPr>
            <p:cNvPr id="4" name="Group 3"/>
            <p:cNvGrpSpPr/>
            <p:nvPr/>
          </p:nvGrpSpPr>
          <p:grpSpPr>
            <a:xfrm>
              <a:off x="3558716" y="2452953"/>
              <a:ext cx="6621402" cy="3543639"/>
              <a:chOff x="4022012" y="2465145"/>
              <a:chExt cx="6621402" cy="3543639"/>
            </a:xfrm>
          </p:grpSpPr>
          <p:pic>
            <p:nvPicPr>
              <p:cNvPr id="195586" name="Picture 2" descr="1"/>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022012" y="2465145"/>
                <a:ext cx="6621401" cy="354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209921" y="4118063"/>
                <a:ext cx="1433493"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6" name="TextBox 5"/>
            <p:cNvSpPr txBox="1"/>
            <p:nvPr/>
          </p:nvSpPr>
          <p:spPr>
            <a:xfrm>
              <a:off x="7331202" y="4007687"/>
              <a:ext cx="1520190" cy="553002"/>
            </a:xfrm>
            <a:prstGeom prst="rect">
              <a:avLst/>
            </a:prstGeom>
            <a:solidFill>
              <a:schemeClr val="bg1"/>
            </a:solidFill>
          </p:spPr>
          <p:txBody>
            <a:bodyPr wrap="square" rtlCol="0">
              <a:spAutoFit/>
            </a:bodyPr>
            <a:lstStyle/>
            <a:p>
              <a:r>
                <a:rPr lang="en-US" sz="1600" dirty="0" smtClean="0">
                  <a:solidFill>
                    <a:schemeClr val="bg1">
                      <a:lumMod val="50000"/>
                    </a:schemeClr>
                  </a:solidFill>
                </a:rPr>
                <a:t>Power BI</a:t>
              </a:r>
              <a:br>
                <a:rPr lang="en-US" sz="1600" dirty="0" smtClean="0">
                  <a:solidFill>
                    <a:schemeClr val="bg1">
                      <a:lumMod val="50000"/>
                    </a:schemeClr>
                  </a:solidFill>
                </a:rPr>
              </a:br>
              <a:r>
                <a:rPr lang="en-US" sz="1600" dirty="0" smtClean="0">
                  <a:solidFill>
                    <a:schemeClr val="bg1">
                      <a:lumMod val="50000"/>
                    </a:schemeClr>
                  </a:solidFill>
                </a:rPr>
                <a:t>for Office 365</a:t>
              </a:r>
              <a:endParaRPr lang="en-US" sz="1600" dirty="0">
                <a:solidFill>
                  <a:schemeClr val="bg1">
                    <a:lumMod val="50000"/>
                  </a:schemeClr>
                </a:solidFill>
              </a:endParaRPr>
            </a:p>
          </p:txBody>
        </p:sp>
        <p:sp>
          <p:nvSpPr>
            <p:cNvPr id="18" name="TextBox 17"/>
            <p:cNvSpPr txBox="1"/>
            <p:nvPr/>
          </p:nvSpPr>
          <p:spPr>
            <a:xfrm>
              <a:off x="7569988" y="5319111"/>
              <a:ext cx="2610129" cy="553002"/>
            </a:xfrm>
            <a:prstGeom prst="rect">
              <a:avLst/>
            </a:prstGeom>
            <a:solidFill>
              <a:schemeClr val="bg1"/>
            </a:solidFill>
          </p:spPr>
          <p:txBody>
            <a:bodyPr wrap="square" rtlCol="0">
              <a:spAutoFit/>
            </a:bodyPr>
            <a:lstStyle/>
            <a:p>
              <a:r>
                <a:rPr lang="en-US" sz="1600" dirty="0" smtClean="0">
                  <a:solidFill>
                    <a:schemeClr val="bg1">
                      <a:lumMod val="50000"/>
                    </a:schemeClr>
                  </a:solidFill>
                </a:rPr>
                <a:t>Data Management Gateway</a:t>
              </a:r>
            </a:p>
            <a:p>
              <a:r>
                <a:rPr lang="en-US" sz="1600" dirty="0" smtClean="0">
                  <a:solidFill>
                    <a:schemeClr val="bg1">
                      <a:lumMod val="50000"/>
                    </a:schemeClr>
                  </a:solidFill>
                </a:rPr>
                <a:t>Installed on-premises</a:t>
              </a:r>
              <a:endParaRPr lang="en-US" sz="1600" dirty="0">
                <a:solidFill>
                  <a:schemeClr val="bg1">
                    <a:lumMod val="50000"/>
                  </a:schemeClr>
                </a:solidFill>
              </a:endParaRPr>
            </a:p>
          </p:txBody>
        </p:sp>
        <p:sp>
          <p:nvSpPr>
            <p:cNvPr id="19" name="TextBox 18"/>
            <p:cNvSpPr txBox="1"/>
            <p:nvPr/>
          </p:nvSpPr>
          <p:spPr>
            <a:xfrm>
              <a:off x="8746625" y="4128672"/>
              <a:ext cx="1235700" cy="320159"/>
            </a:xfrm>
            <a:prstGeom prst="rect">
              <a:avLst/>
            </a:prstGeom>
            <a:solidFill>
              <a:schemeClr val="bg1"/>
            </a:solidFill>
          </p:spPr>
          <p:txBody>
            <a:bodyPr wrap="square" rtlCol="0">
              <a:spAutoFit/>
            </a:bodyPr>
            <a:lstStyle/>
            <a:p>
              <a:r>
                <a:rPr lang="en-US" sz="1600" dirty="0" smtClean="0">
                  <a:solidFill>
                    <a:schemeClr val="bg1">
                      <a:lumMod val="50000"/>
                    </a:schemeClr>
                  </a:solidFill>
                </a:rPr>
                <a:t>Workbook</a:t>
              </a:r>
              <a:endParaRPr lang="en-US" sz="1600" dirty="0">
                <a:solidFill>
                  <a:schemeClr val="bg1">
                    <a:lumMod val="50000"/>
                  </a:schemeClr>
                </a:solidFill>
              </a:endParaRPr>
            </a:p>
          </p:txBody>
        </p:sp>
        <p:sp>
          <p:nvSpPr>
            <p:cNvPr id="65" name="TextBox 64"/>
            <p:cNvSpPr txBox="1"/>
            <p:nvPr/>
          </p:nvSpPr>
          <p:spPr>
            <a:xfrm>
              <a:off x="3682249" y="4513507"/>
              <a:ext cx="1520190" cy="320159"/>
            </a:xfrm>
            <a:prstGeom prst="rect">
              <a:avLst/>
            </a:prstGeom>
            <a:solidFill>
              <a:schemeClr val="bg1"/>
            </a:solidFill>
          </p:spPr>
          <p:txBody>
            <a:bodyPr wrap="square" rtlCol="0">
              <a:spAutoFit/>
            </a:bodyPr>
            <a:lstStyle/>
            <a:p>
              <a:r>
                <a:rPr lang="en-US" sz="1600" dirty="0" smtClean="0">
                  <a:solidFill>
                    <a:schemeClr val="bg2">
                      <a:lumMod val="90000"/>
                    </a:schemeClr>
                  </a:solidFill>
                </a:rPr>
                <a:t>Cloud</a:t>
              </a:r>
              <a:endParaRPr lang="en-US" sz="1600" dirty="0">
                <a:solidFill>
                  <a:schemeClr val="bg2">
                    <a:lumMod val="90000"/>
                  </a:schemeClr>
                </a:solidFill>
              </a:endParaRPr>
            </a:p>
          </p:txBody>
        </p:sp>
        <p:sp>
          <p:nvSpPr>
            <p:cNvPr id="66" name="TextBox 65"/>
            <p:cNvSpPr txBox="1"/>
            <p:nvPr/>
          </p:nvSpPr>
          <p:spPr>
            <a:xfrm>
              <a:off x="3682249" y="5038716"/>
              <a:ext cx="1520190" cy="320159"/>
            </a:xfrm>
            <a:prstGeom prst="rect">
              <a:avLst/>
            </a:prstGeom>
            <a:solidFill>
              <a:schemeClr val="bg1"/>
            </a:solidFill>
          </p:spPr>
          <p:txBody>
            <a:bodyPr wrap="square" rtlCol="0">
              <a:spAutoFit/>
            </a:bodyPr>
            <a:lstStyle/>
            <a:p>
              <a:r>
                <a:rPr lang="en-US" sz="1600" dirty="0" smtClean="0">
                  <a:solidFill>
                    <a:schemeClr val="bg2">
                      <a:lumMod val="90000"/>
                    </a:schemeClr>
                  </a:solidFill>
                </a:rPr>
                <a:t>On Premise</a:t>
              </a:r>
              <a:endParaRPr lang="en-US" sz="1600" dirty="0">
                <a:solidFill>
                  <a:schemeClr val="bg2">
                    <a:lumMod val="90000"/>
                  </a:schemeClr>
                </a:solidFill>
              </a:endParaRPr>
            </a:p>
          </p:txBody>
        </p:sp>
      </p:grpSp>
      <p:sp>
        <p:nvSpPr>
          <p:cNvPr id="21" name="Title 1"/>
          <p:cNvSpPr>
            <a:spLocks noGrp="1"/>
          </p:cNvSpPr>
          <p:nvPr>
            <p:ph type="title"/>
          </p:nvPr>
        </p:nvSpPr>
        <p:spPr/>
        <p:txBody>
          <a:bodyPr/>
          <a:lstStyle/>
          <a:p>
            <a:r>
              <a:rPr lang="en-US" sz="4400" dirty="0"/>
              <a:t>Share &amp; collaborate with Power BI for Office 365</a:t>
            </a:r>
            <a:r>
              <a:rPr lang="en-US" dirty="0" smtClean="0"/>
              <a:t/>
            </a:r>
            <a:br>
              <a:rPr lang="en-US" dirty="0" smtClean="0"/>
            </a:br>
            <a:endParaRPr lang="en-US" dirty="0"/>
          </a:p>
        </p:txBody>
      </p:sp>
      <p:grpSp>
        <p:nvGrpSpPr>
          <p:cNvPr id="22" name="Group 21"/>
          <p:cNvGrpSpPr/>
          <p:nvPr/>
        </p:nvGrpSpPr>
        <p:grpSpPr>
          <a:xfrm>
            <a:off x="426046" y="1218686"/>
            <a:ext cx="4171964" cy="5569492"/>
            <a:chOff x="426046" y="1218686"/>
            <a:chExt cx="4171964" cy="5569492"/>
          </a:xfrm>
        </p:grpSpPr>
        <p:sp>
          <p:nvSpPr>
            <p:cNvPr id="24" name="Rectangle 23"/>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9" name="Group 455"/>
            <p:cNvGrpSpPr>
              <a:grpSpLocks/>
            </p:cNvGrpSpPr>
            <p:nvPr/>
          </p:nvGrpSpPr>
          <p:grpSpPr bwMode="auto">
            <a:xfrm>
              <a:off x="657986" y="2361686"/>
              <a:ext cx="457200" cy="457200"/>
              <a:chOff x="-3781305" y="3065460"/>
              <a:chExt cx="1777999" cy="1777999"/>
            </a:xfrm>
          </p:grpSpPr>
          <p:sp>
            <p:nvSpPr>
              <p:cNvPr id="5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8"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0" name="Rectangle 29"/>
            <p:cNvSpPr/>
            <p:nvPr/>
          </p:nvSpPr>
          <p:spPr>
            <a:xfrm>
              <a:off x="429386" y="30474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1" name="Group 34"/>
            <p:cNvGrpSpPr>
              <a:grpSpLocks/>
            </p:cNvGrpSpPr>
            <p:nvPr/>
          </p:nvGrpSpPr>
          <p:grpSpPr bwMode="auto">
            <a:xfrm>
              <a:off x="657986" y="3276086"/>
              <a:ext cx="457200" cy="457200"/>
              <a:chOff x="-3781305" y="3065460"/>
              <a:chExt cx="1777999" cy="1777999"/>
            </a:xfrm>
          </p:grpSpPr>
          <p:sp>
            <p:nvSpPr>
              <p:cNvPr id="5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Rectangle 31"/>
            <p:cNvSpPr/>
            <p:nvPr/>
          </p:nvSpPr>
          <p:spPr>
            <a:xfrm>
              <a:off x="429386" y="39618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3" name="Group 39"/>
            <p:cNvGrpSpPr>
              <a:grpSpLocks/>
            </p:cNvGrpSpPr>
            <p:nvPr/>
          </p:nvGrpSpPr>
          <p:grpSpPr bwMode="auto">
            <a:xfrm>
              <a:off x="657986" y="4190486"/>
              <a:ext cx="457200" cy="457200"/>
              <a:chOff x="-3781305" y="3065460"/>
              <a:chExt cx="1777999" cy="1777999"/>
            </a:xfrm>
          </p:grpSpPr>
          <p:sp>
            <p:nvSpPr>
              <p:cNvPr id="5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 name="Rectangle 33"/>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5" name="Group 44"/>
            <p:cNvGrpSpPr>
              <a:grpSpLocks/>
            </p:cNvGrpSpPr>
            <p:nvPr/>
          </p:nvGrpSpPr>
          <p:grpSpPr bwMode="auto">
            <a:xfrm>
              <a:off x="657986" y="5104886"/>
              <a:ext cx="457200" cy="457200"/>
              <a:chOff x="-3781305" y="3065460"/>
              <a:chExt cx="1777999" cy="1777999"/>
            </a:xfrm>
          </p:grpSpPr>
          <p:sp>
            <p:nvSpPr>
              <p:cNvPr id="5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6" name="TextBox 35"/>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7" name="TextBox 36"/>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9" name="TextBox 38"/>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40" name="TextBox 39"/>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41" name="Rectangle 40"/>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2" name="Group 44"/>
            <p:cNvGrpSpPr>
              <a:grpSpLocks/>
            </p:cNvGrpSpPr>
            <p:nvPr/>
          </p:nvGrpSpPr>
          <p:grpSpPr bwMode="auto">
            <a:xfrm>
              <a:off x="657986" y="1447286"/>
              <a:ext cx="457200" cy="457200"/>
              <a:chOff x="-3781305" y="3065460"/>
              <a:chExt cx="1777999" cy="1777999"/>
            </a:xfrm>
          </p:grpSpPr>
          <p:sp>
            <p:nvSpPr>
              <p:cNvPr id="4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3" name="TextBox 42"/>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44" name="Rectangle 43"/>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5" name="Group 44"/>
            <p:cNvGrpSpPr>
              <a:grpSpLocks/>
            </p:cNvGrpSpPr>
            <p:nvPr/>
          </p:nvGrpSpPr>
          <p:grpSpPr bwMode="auto">
            <a:xfrm>
              <a:off x="657986" y="6010554"/>
              <a:ext cx="457200" cy="457200"/>
              <a:chOff x="-3781305" y="3065460"/>
              <a:chExt cx="1777999" cy="1777999"/>
            </a:xfrm>
          </p:grpSpPr>
          <p:sp>
            <p:nvSpPr>
              <p:cNvPr id="4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8"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6" name="TextBox 45"/>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9" name="Group 58"/>
          <p:cNvGrpSpPr/>
          <p:nvPr/>
        </p:nvGrpSpPr>
        <p:grpSpPr>
          <a:xfrm>
            <a:off x="4888674" y="1241199"/>
            <a:ext cx="7364440" cy="5455155"/>
            <a:chOff x="4979976" y="1371830"/>
            <a:chExt cx="7202655" cy="5335314"/>
          </a:xfrm>
        </p:grpSpPr>
        <p:grpSp>
          <p:nvGrpSpPr>
            <p:cNvPr id="60" name="Group 59"/>
            <p:cNvGrpSpPr/>
            <p:nvPr/>
          </p:nvGrpSpPr>
          <p:grpSpPr>
            <a:xfrm>
              <a:off x="4979976" y="1377360"/>
              <a:ext cx="7202655" cy="792594"/>
              <a:chOff x="4296161" y="1524072"/>
              <a:chExt cx="7291210" cy="731520"/>
            </a:xfrm>
          </p:grpSpPr>
          <p:sp>
            <p:nvSpPr>
              <p:cNvPr id="63"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64" name="Rectangle 63"/>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Keep reports up to date with scheduled data refresh</a:t>
                </a:r>
                <a:endParaRPr lang="en-US" sz="2400" dirty="0">
                  <a:gradFill>
                    <a:gsLst>
                      <a:gs pos="0">
                        <a:srgbClr val="FFFFFF"/>
                      </a:gs>
                      <a:gs pos="100000">
                        <a:srgbClr val="FFFFFF"/>
                      </a:gs>
                    </a:gsLst>
                    <a:lin ang="5400000" scaled="0"/>
                  </a:gradFill>
                </a:endParaRPr>
              </a:p>
            </p:txBody>
          </p:sp>
        </p:grpSp>
        <p:sp>
          <p:nvSpPr>
            <p:cNvPr id="61" name="Rectangle 60"/>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p:cNvCxnSpPr/>
          <p:nvPr/>
        </p:nvCxnSpPr>
        <p:spPr>
          <a:xfrm>
            <a:off x="4888674" y="4966158"/>
            <a:ext cx="7364440" cy="0"/>
          </a:xfrm>
          <a:prstGeom prst="lin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sp>
        <p:nvSpPr>
          <p:cNvPr id="68" name="Right Brace 67"/>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114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75974" y="2024328"/>
            <a:ext cx="7377139" cy="4672026"/>
          </a:xfrm>
          <a:prstGeom prst="rect">
            <a:avLst/>
          </a:prstGeom>
        </p:spPr>
      </p:pic>
      <p:sp>
        <p:nvSpPr>
          <p:cNvPr id="62" name="Freeform 8"/>
          <p:cNvSpPr>
            <a:spLocks noEditPoints="1"/>
          </p:cNvSpPr>
          <p:nvPr/>
        </p:nvSpPr>
        <p:spPr bwMode="black">
          <a:xfrm>
            <a:off x="698477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5" name="Title 1"/>
          <p:cNvSpPr>
            <a:spLocks noGrp="1"/>
          </p:cNvSpPr>
          <p:nvPr>
            <p:ph type="title"/>
          </p:nvPr>
        </p:nvSpPr>
        <p:spPr/>
        <p:txBody>
          <a:bodyPr/>
          <a:lstStyle/>
          <a:p>
            <a:r>
              <a:rPr lang="en-US" sz="4400" dirty="0"/>
              <a:t>Share &amp; collaborate with Power BI for Office 365</a:t>
            </a:r>
            <a:r>
              <a:rPr lang="en-US" dirty="0" smtClean="0"/>
              <a:t/>
            </a:r>
            <a:br>
              <a:rPr lang="en-US" dirty="0" smtClean="0"/>
            </a:br>
            <a:endParaRPr lang="en-US" dirty="0"/>
          </a:p>
        </p:txBody>
      </p:sp>
      <p:grpSp>
        <p:nvGrpSpPr>
          <p:cNvPr id="18" name="Group 17"/>
          <p:cNvGrpSpPr/>
          <p:nvPr/>
        </p:nvGrpSpPr>
        <p:grpSpPr>
          <a:xfrm>
            <a:off x="426046" y="1218686"/>
            <a:ext cx="4171964" cy="5569492"/>
            <a:chOff x="426046" y="1218686"/>
            <a:chExt cx="4171964" cy="5569492"/>
          </a:xfrm>
        </p:grpSpPr>
        <p:sp>
          <p:nvSpPr>
            <p:cNvPr id="19" name="Rectangle 18"/>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455"/>
            <p:cNvGrpSpPr>
              <a:grpSpLocks/>
            </p:cNvGrpSpPr>
            <p:nvPr/>
          </p:nvGrpSpPr>
          <p:grpSpPr bwMode="auto">
            <a:xfrm>
              <a:off x="657986" y="2361686"/>
              <a:ext cx="457200" cy="457200"/>
              <a:chOff x="-3781305" y="3065460"/>
              <a:chExt cx="1777999" cy="1777999"/>
            </a:xfrm>
          </p:grpSpPr>
          <p:sp>
            <p:nvSpPr>
              <p:cNvPr id="5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29386" y="30474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4"/>
            <p:cNvGrpSpPr>
              <a:grpSpLocks/>
            </p:cNvGrpSpPr>
            <p:nvPr/>
          </p:nvGrpSpPr>
          <p:grpSpPr bwMode="auto">
            <a:xfrm>
              <a:off x="657986" y="3276086"/>
              <a:ext cx="457200" cy="457200"/>
              <a:chOff x="-3781305" y="3065460"/>
              <a:chExt cx="1777999" cy="1777999"/>
            </a:xfrm>
          </p:grpSpPr>
          <p:sp>
            <p:nvSpPr>
              <p:cNvPr id="5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4" name="Rectangle 23"/>
            <p:cNvSpPr/>
            <p:nvPr/>
          </p:nvSpPr>
          <p:spPr>
            <a:xfrm>
              <a:off x="429386" y="39618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9" name="Group 39"/>
            <p:cNvGrpSpPr>
              <a:grpSpLocks/>
            </p:cNvGrpSpPr>
            <p:nvPr/>
          </p:nvGrpSpPr>
          <p:grpSpPr bwMode="auto">
            <a:xfrm>
              <a:off x="657986" y="4190486"/>
              <a:ext cx="457200" cy="457200"/>
              <a:chOff x="-3781305" y="3065460"/>
              <a:chExt cx="1777999" cy="1777999"/>
            </a:xfrm>
          </p:grpSpPr>
          <p:sp>
            <p:nvSpPr>
              <p:cNvPr id="4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0" name="Rectangle 29"/>
            <p:cNvSpPr/>
            <p:nvPr/>
          </p:nvSpPr>
          <p:spPr>
            <a:xfrm>
              <a:off x="429386" y="48762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31" name="Group 44"/>
            <p:cNvGrpSpPr>
              <a:grpSpLocks/>
            </p:cNvGrpSpPr>
            <p:nvPr/>
          </p:nvGrpSpPr>
          <p:grpSpPr bwMode="auto">
            <a:xfrm>
              <a:off x="657986" y="5104886"/>
              <a:ext cx="457200" cy="457200"/>
              <a:chOff x="-3781305" y="3065460"/>
              <a:chExt cx="1777999" cy="1777999"/>
            </a:xfrm>
          </p:grpSpPr>
          <p:sp>
            <p:nvSpPr>
              <p:cNvPr id="4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8"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TextBox 31"/>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3" name="TextBox 32"/>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4" name="TextBox 33"/>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5" name="TextBox 34"/>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36" name="Rectangle 35"/>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7" name="Group 44"/>
            <p:cNvGrpSpPr>
              <a:grpSpLocks/>
            </p:cNvGrpSpPr>
            <p:nvPr/>
          </p:nvGrpSpPr>
          <p:grpSpPr bwMode="auto">
            <a:xfrm>
              <a:off x="657986" y="1447286"/>
              <a:ext cx="457200" cy="457200"/>
              <a:chOff x="-3781305" y="3065460"/>
              <a:chExt cx="1777999" cy="1777999"/>
            </a:xfrm>
          </p:grpSpPr>
          <p:sp>
            <p:nvSpPr>
              <p:cNvPr id="4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9" name="TextBox 38"/>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40" name="Rectangle 39"/>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1" name="Group 44"/>
            <p:cNvGrpSpPr>
              <a:grpSpLocks/>
            </p:cNvGrpSpPr>
            <p:nvPr/>
          </p:nvGrpSpPr>
          <p:grpSpPr bwMode="auto">
            <a:xfrm>
              <a:off x="657986" y="6010554"/>
              <a:ext cx="457200" cy="457200"/>
              <a:chOff x="-3781305" y="3065460"/>
              <a:chExt cx="1777999" cy="1777999"/>
            </a:xfrm>
          </p:grpSpPr>
          <p:sp>
            <p:nvSpPr>
              <p:cNvPr id="4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2" name="TextBox 41"/>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6" name="Group 55"/>
          <p:cNvGrpSpPr/>
          <p:nvPr/>
        </p:nvGrpSpPr>
        <p:grpSpPr>
          <a:xfrm>
            <a:off x="4888674" y="1241199"/>
            <a:ext cx="7364440" cy="5455155"/>
            <a:chOff x="4979976" y="1371830"/>
            <a:chExt cx="7202655" cy="5335314"/>
          </a:xfrm>
        </p:grpSpPr>
        <p:grpSp>
          <p:nvGrpSpPr>
            <p:cNvPr id="57" name="Group 56"/>
            <p:cNvGrpSpPr/>
            <p:nvPr/>
          </p:nvGrpSpPr>
          <p:grpSpPr>
            <a:xfrm>
              <a:off x="4979976" y="1377360"/>
              <a:ext cx="7202655" cy="792594"/>
              <a:chOff x="4296161" y="1524072"/>
              <a:chExt cx="7291210" cy="731520"/>
            </a:xfrm>
          </p:grpSpPr>
          <p:sp>
            <p:nvSpPr>
              <p:cNvPr id="59"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60" name="Rectangle 59"/>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Maintain a </a:t>
                </a:r>
                <a:r>
                  <a:rPr lang="en-US" sz="2400" dirty="0">
                    <a:gradFill>
                      <a:gsLst>
                        <a:gs pos="0">
                          <a:srgbClr val="FFFFFF"/>
                        </a:gs>
                        <a:gs pos="100000">
                          <a:srgbClr val="FFFFFF"/>
                        </a:gs>
                      </a:gsLst>
                      <a:lin ang="5400000" scaled="0"/>
                    </a:gradFill>
                  </a:rPr>
                  <a:t>d</a:t>
                </a:r>
                <a:r>
                  <a:rPr lang="en-US" sz="2400" dirty="0" smtClean="0">
                    <a:gradFill>
                      <a:gsLst>
                        <a:gs pos="0">
                          <a:srgbClr val="FFFFFF"/>
                        </a:gs>
                        <a:gs pos="100000">
                          <a:srgbClr val="FFFFFF"/>
                        </a:gs>
                      </a:gsLst>
                      <a:lin ang="5400000" scaled="0"/>
                    </a:gradFill>
                  </a:rPr>
                  <a:t>ata catalog of searchable data</a:t>
                </a:r>
                <a:endParaRPr lang="en-US" sz="2400" dirty="0">
                  <a:gradFill>
                    <a:gsLst>
                      <a:gs pos="0">
                        <a:srgbClr val="FFFFFF"/>
                      </a:gs>
                      <a:gs pos="100000">
                        <a:srgbClr val="FFFFFF"/>
                      </a:gs>
                    </a:gsLst>
                    <a:lin ang="5400000" scaled="0"/>
                  </a:gradFill>
                </a:endParaRPr>
              </a:p>
            </p:txBody>
          </p:sp>
        </p:grpSp>
        <p:sp>
          <p:nvSpPr>
            <p:cNvPr id="58" name="Rectangle 57"/>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5952622" y="3733286"/>
            <a:ext cx="2064299" cy="1460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smtClean="0">
                <a:solidFill>
                  <a:srgbClr val="FFFFFF"/>
                </a:solidFill>
              </a:rPr>
              <a:t> Search </a:t>
            </a:r>
            <a:r>
              <a:rPr lang="en-US" sz="2000" dirty="0">
                <a:solidFill>
                  <a:srgbClr val="FFFFFF"/>
                </a:solidFill>
              </a:rPr>
              <a:t>for:</a:t>
            </a:r>
          </a:p>
          <a:p>
            <a:pPr marL="285750" indent="-107950">
              <a:spcBef>
                <a:spcPts val="300"/>
              </a:spcBef>
              <a:buFont typeface="Arial" panose="020B0604020202020204" pitchFamily="34" charset="0"/>
              <a:buChar char="•"/>
            </a:pPr>
            <a:r>
              <a:rPr lang="en-US" sz="1600" dirty="0">
                <a:solidFill>
                  <a:srgbClr val="FFFFFF"/>
                </a:solidFill>
              </a:rPr>
              <a:t>Public Data</a:t>
            </a:r>
          </a:p>
          <a:p>
            <a:pPr marL="285750" indent="-107950">
              <a:spcBef>
                <a:spcPts val="300"/>
              </a:spcBef>
              <a:buFont typeface="Arial" panose="020B0604020202020204" pitchFamily="34" charset="0"/>
              <a:buChar char="•"/>
            </a:pPr>
            <a:r>
              <a:rPr lang="en-US" sz="1600" dirty="0">
                <a:solidFill>
                  <a:srgbClr val="FFFFFF"/>
                </a:solidFill>
              </a:rPr>
              <a:t>Corporate Data</a:t>
            </a:r>
          </a:p>
          <a:p>
            <a:pPr marL="285750" indent="-107950">
              <a:spcBef>
                <a:spcPts val="300"/>
              </a:spcBef>
              <a:buFont typeface="Arial" panose="020B0604020202020204" pitchFamily="34" charset="0"/>
              <a:buChar char="•"/>
            </a:pPr>
            <a:r>
              <a:rPr lang="en-US" sz="1600" dirty="0">
                <a:solidFill>
                  <a:srgbClr val="FFFFFF"/>
                </a:solidFill>
              </a:rPr>
              <a:t>Shared Queries</a:t>
            </a:r>
          </a:p>
        </p:txBody>
      </p:sp>
      <p:sp>
        <p:nvSpPr>
          <p:cNvPr id="61" name="Right Brace 60"/>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151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r="12557"/>
          <a:stretch/>
        </p:blipFill>
        <p:spPr>
          <a:xfrm>
            <a:off x="4888673" y="2020238"/>
            <a:ext cx="7364441" cy="4676115"/>
          </a:xfrm>
          <a:prstGeom prst="rect">
            <a:avLst/>
          </a:prstGeom>
        </p:spPr>
      </p:pic>
      <p:sp>
        <p:nvSpPr>
          <p:cNvPr id="14" name="Title 1"/>
          <p:cNvSpPr>
            <a:spLocks noGrp="1"/>
          </p:cNvSpPr>
          <p:nvPr>
            <p:ph type="title"/>
          </p:nvPr>
        </p:nvSpPr>
        <p:spPr/>
        <p:txBody>
          <a:bodyPr/>
          <a:lstStyle/>
          <a:p>
            <a:r>
              <a:rPr lang="en-US" sz="4400" dirty="0"/>
              <a:t>Share &amp; collaborate with Power BI for Office 365</a:t>
            </a:r>
            <a:endParaRPr lang="en-US" dirty="0"/>
          </a:p>
        </p:txBody>
      </p:sp>
      <p:grpSp>
        <p:nvGrpSpPr>
          <p:cNvPr id="17" name="Group 16"/>
          <p:cNvGrpSpPr/>
          <p:nvPr/>
        </p:nvGrpSpPr>
        <p:grpSpPr>
          <a:xfrm>
            <a:off x="426046" y="1218686"/>
            <a:ext cx="4171964" cy="5569492"/>
            <a:chOff x="426046" y="1218686"/>
            <a:chExt cx="4171964" cy="5569492"/>
          </a:xfrm>
        </p:grpSpPr>
        <p:sp>
          <p:nvSpPr>
            <p:cNvPr id="18" name="Rectangle 17"/>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657986" y="2361686"/>
              <a:ext cx="457200" cy="457200"/>
              <a:chOff x="-3781305" y="3065460"/>
              <a:chExt cx="1777999" cy="1777999"/>
            </a:xfrm>
          </p:grpSpPr>
          <p:sp>
            <p:nvSpPr>
              <p:cNvPr id="5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29386" y="30474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657986" y="3276086"/>
              <a:ext cx="457200" cy="457200"/>
              <a:chOff x="-3781305" y="3065460"/>
              <a:chExt cx="1777999" cy="1777999"/>
            </a:xfrm>
          </p:grpSpPr>
          <p:sp>
            <p:nvSpPr>
              <p:cNvPr id="5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29386" y="39618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39"/>
            <p:cNvGrpSpPr>
              <a:grpSpLocks/>
            </p:cNvGrpSpPr>
            <p:nvPr/>
          </p:nvGrpSpPr>
          <p:grpSpPr bwMode="auto">
            <a:xfrm>
              <a:off x="657986" y="4190486"/>
              <a:ext cx="457200" cy="457200"/>
              <a:chOff x="-3781305" y="3065460"/>
              <a:chExt cx="1777999" cy="1777999"/>
            </a:xfrm>
          </p:grpSpPr>
          <p:sp>
            <p:nvSpPr>
              <p:cNvPr id="48"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9" name="Rectangle 28"/>
            <p:cNvSpPr/>
            <p:nvPr/>
          </p:nvSpPr>
          <p:spPr>
            <a:xfrm>
              <a:off x="429386" y="4876286"/>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0" name="Group 44"/>
            <p:cNvGrpSpPr>
              <a:grpSpLocks/>
            </p:cNvGrpSpPr>
            <p:nvPr/>
          </p:nvGrpSpPr>
          <p:grpSpPr bwMode="auto">
            <a:xfrm>
              <a:off x="657986" y="5104886"/>
              <a:ext cx="457200" cy="457200"/>
              <a:chOff x="-3781305" y="3065460"/>
              <a:chExt cx="1777999" cy="1777999"/>
            </a:xfrm>
          </p:grpSpPr>
          <p:sp>
            <p:nvSpPr>
              <p:cNvPr id="4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1" name="TextBox 30"/>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2" name="TextBox 31"/>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3" name="TextBox 32"/>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4" name="TextBox 33"/>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35" name="Rectangle 34"/>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6" name="Group 44"/>
            <p:cNvGrpSpPr>
              <a:grpSpLocks/>
            </p:cNvGrpSpPr>
            <p:nvPr/>
          </p:nvGrpSpPr>
          <p:grpSpPr bwMode="auto">
            <a:xfrm>
              <a:off x="657986" y="1447286"/>
              <a:ext cx="457200" cy="457200"/>
              <a:chOff x="-3781305" y="3065460"/>
              <a:chExt cx="1777999" cy="1777999"/>
            </a:xfrm>
          </p:grpSpPr>
          <p:sp>
            <p:nvSpPr>
              <p:cNvPr id="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7" name="TextBox 36"/>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39" name="Rectangle 38"/>
            <p:cNvSpPr/>
            <p:nvPr/>
          </p:nvSpPr>
          <p:spPr>
            <a:xfrm>
              <a:off x="426046" y="5781954"/>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0" name="Group 44"/>
            <p:cNvGrpSpPr>
              <a:grpSpLocks/>
            </p:cNvGrpSpPr>
            <p:nvPr/>
          </p:nvGrpSpPr>
          <p:grpSpPr bwMode="auto">
            <a:xfrm>
              <a:off x="657986" y="6010554"/>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1" name="TextBox 40"/>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4" name="Group 53"/>
          <p:cNvGrpSpPr/>
          <p:nvPr/>
        </p:nvGrpSpPr>
        <p:grpSpPr>
          <a:xfrm>
            <a:off x="4888674" y="1241199"/>
            <a:ext cx="7364440" cy="5455155"/>
            <a:chOff x="4979976" y="1371830"/>
            <a:chExt cx="7202655" cy="5335314"/>
          </a:xfrm>
        </p:grpSpPr>
        <p:grpSp>
          <p:nvGrpSpPr>
            <p:cNvPr id="55" name="Group 54"/>
            <p:cNvGrpSpPr/>
            <p:nvPr/>
          </p:nvGrpSpPr>
          <p:grpSpPr>
            <a:xfrm>
              <a:off x="4979976" y="1377360"/>
              <a:ext cx="7202655" cy="792594"/>
              <a:chOff x="4296161" y="1524072"/>
              <a:chExt cx="7291210" cy="731520"/>
            </a:xfrm>
          </p:grpSpPr>
          <p:sp>
            <p:nvSpPr>
              <p:cNvPr id="57"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8" name="Rectangle 57"/>
              <p:cNvSpPr/>
              <p:nvPr/>
            </p:nvSpPr>
            <p:spPr bwMode="auto">
              <a:xfrm>
                <a:off x="4296161" y="1524072"/>
                <a:ext cx="7291210" cy="7315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Stay connected with mobile access to your reports</a:t>
                </a:r>
                <a:endParaRPr lang="en-US" sz="2400" dirty="0">
                  <a:gradFill>
                    <a:gsLst>
                      <a:gs pos="0">
                        <a:srgbClr val="FFFFFF"/>
                      </a:gs>
                      <a:gs pos="100000">
                        <a:srgbClr val="FFFFFF"/>
                      </a:gs>
                    </a:gsLst>
                    <a:lin ang="5400000" scaled="0"/>
                  </a:gradFill>
                </a:endParaRPr>
              </a:p>
            </p:txBody>
          </p:sp>
        </p:grpSp>
        <p:sp>
          <p:nvSpPr>
            <p:cNvPr id="56" name="Rectangle 5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ight Brace 58"/>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83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88673" y="2031010"/>
            <a:ext cx="7377893" cy="4665343"/>
          </a:xfrm>
          <a:prstGeom prst="rect">
            <a:avLst/>
          </a:prstGeom>
        </p:spPr>
      </p:pic>
      <p:sp>
        <p:nvSpPr>
          <p:cNvPr id="62" name="Freeform 8"/>
          <p:cNvSpPr>
            <a:spLocks noEditPoints="1"/>
          </p:cNvSpPr>
          <p:nvPr/>
        </p:nvSpPr>
        <p:spPr bwMode="black">
          <a:xfrm>
            <a:off x="698477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4" name="Title 1"/>
          <p:cNvSpPr>
            <a:spLocks noGrp="1"/>
          </p:cNvSpPr>
          <p:nvPr>
            <p:ph type="title"/>
          </p:nvPr>
        </p:nvSpPr>
        <p:spPr/>
        <p:txBody>
          <a:bodyPr/>
          <a:lstStyle/>
          <a:p>
            <a:r>
              <a:rPr lang="en-US" sz="4400" dirty="0"/>
              <a:t>Share &amp; collaborate with Power BI for Office 365</a:t>
            </a:r>
            <a:endParaRPr lang="en-US" dirty="0"/>
          </a:p>
        </p:txBody>
      </p:sp>
      <p:grpSp>
        <p:nvGrpSpPr>
          <p:cNvPr id="17" name="Group 16"/>
          <p:cNvGrpSpPr/>
          <p:nvPr/>
        </p:nvGrpSpPr>
        <p:grpSpPr>
          <a:xfrm>
            <a:off x="426046" y="1218686"/>
            <a:ext cx="4171964" cy="5569492"/>
            <a:chOff x="426046" y="1218686"/>
            <a:chExt cx="4171964" cy="5569492"/>
          </a:xfrm>
        </p:grpSpPr>
        <p:sp>
          <p:nvSpPr>
            <p:cNvPr id="18" name="Rectangle 17"/>
            <p:cNvSpPr/>
            <p:nvPr/>
          </p:nvSpPr>
          <p:spPr>
            <a:xfrm>
              <a:off x="429386" y="2133086"/>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657986" y="2361686"/>
              <a:ext cx="457200" cy="457200"/>
              <a:chOff x="-3781305" y="3065460"/>
              <a:chExt cx="1777999" cy="1777999"/>
            </a:xfrm>
          </p:grpSpPr>
          <p:sp>
            <p:nvSpPr>
              <p:cNvPr id="5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29386" y="3047486"/>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657986" y="3276086"/>
              <a:ext cx="457200" cy="457200"/>
              <a:chOff x="-3781305" y="3065460"/>
              <a:chExt cx="1777999" cy="1777999"/>
            </a:xfrm>
          </p:grpSpPr>
          <p:sp>
            <p:nvSpPr>
              <p:cNvPr id="5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5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29386" y="3961886"/>
              <a:ext cx="914400" cy="914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39"/>
            <p:cNvGrpSpPr>
              <a:grpSpLocks/>
            </p:cNvGrpSpPr>
            <p:nvPr/>
          </p:nvGrpSpPr>
          <p:grpSpPr bwMode="auto">
            <a:xfrm>
              <a:off x="657986" y="4190486"/>
              <a:ext cx="457200" cy="457200"/>
              <a:chOff x="-3781305" y="3065460"/>
              <a:chExt cx="1777999" cy="1777999"/>
            </a:xfrm>
          </p:grpSpPr>
          <p:sp>
            <p:nvSpPr>
              <p:cNvPr id="48"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9"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9" name="Rectangle 28"/>
            <p:cNvSpPr/>
            <p:nvPr/>
          </p:nvSpPr>
          <p:spPr>
            <a:xfrm>
              <a:off x="429386" y="4876286"/>
              <a:ext cx="9144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0" name="Group 44"/>
            <p:cNvGrpSpPr>
              <a:grpSpLocks/>
            </p:cNvGrpSpPr>
            <p:nvPr/>
          </p:nvGrpSpPr>
          <p:grpSpPr bwMode="auto">
            <a:xfrm>
              <a:off x="657986" y="5104886"/>
              <a:ext cx="457200" cy="457200"/>
              <a:chOff x="-3781305" y="3065460"/>
              <a:chExt cx="1777999" cy="1777999"/>
            </a:xfrm>
          </p:grpSpPr>
          <p:sp>
            <p:nvSpPr>
              <p:cNvPr id="4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1" name="TextBox 30"/>
            <p:cNvSpPr txBox="1"/>
            <p:nvPr/>
          </p:nvSpPr>
          <p:spPr>
            <a:xfrm>
              <a:off x="1454911" y="2246273"/>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Shared Queries</a:t>
              </a:r>
            </a:p>
          </p:txBody>
        </p:sp>
        <p:sp>
          <p:nvSpPr>
            <p:cNvPr id="32" name="TextBox 31"/>
            <p:cNvSpPr txBox="1"/>
            <p:nvPr/>
          </p:nvSpPr>
          <p:spPr>
            <a:xfrm>
              <a:off x="1454911" y="3171785"/>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Data Refresh</a:t>
              </a:r>
            </a:p>
          </p:txBody>
        </p:sp>
        <p:sp>
          <p:nvSpPr>
            <p:cNvPr id="33" name="TextBox 32"/>
            <p:cNvSpPr txBox="1"/>
            <p:nvPr/>
          </p:nvSpPr>
          <p:spPr>
            <a:xfrm>
              <a:off x="1454911" y="403935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Data Search</a:t>
              </a:r>
              <a:endParaRPr lang="en-US" sz="2800" dirty="0">
                <a:solidFill>
                  <a:schemeClr val="tx2"/>
                </a:solidFill>
                <a:latin typeface="+mj-lt"/>
                <a:ea typeface="+mn-ea"/>
                <a:cs typeface="Segoe UI"/>
              </a:endParaRPr>
            </a:p>
          </p:txBody>
        </p:sp>
        <p:sp>
          <p:nvSpPr>
            <p:cNvPr id="34" name="TextBox 33"/>
            <p:cNvSpPr txBox="1"/>
            <p:nvPr/>
          </p:nvSpPr>
          <p:spPr>
            <a:xfrm>
              <a:off x="1454911" y="500534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Mobile Access</a:t>
              </a:r>
              <a:endParaRPr lang="en-US" sz="2800" dirty="0">
                <a:solidFill>
                  <a:schemeClr val="tx2"/>
                </a:solidFill>
                <a:latin typeface="+mj-lt"/>
                <a:ea typeface="+mn-ea"/>
                <a:cs typeface="Segoe UI"/>
              </a:endParaRPr>
            </a:p>
          </p:txBody>
        </p:sp>
        <p:sp>
          <p:nvSpPr>
            <p:cNvPr id="35" name="Rectangle 34"/>
            <p:cNvSpPr/>
            <p:nvPr/>
          </p:nvSpPr>
          <p:spPr>
            <a:xfrm>
              <a:off x="426046" y="1218686"/>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36" name="Group 44"/>
            <p:cNvGrpSpPr>
              <a:grpSpLocks/>
            </p:cNvGrpSpPr>
            <p:nvPr/>
          </p:nvGrpSpPr>
          <p:grpSpPr bwMode="auto">
            <a:xfrm>
              <a:off x="657986" y="1447286"/>
              <a:ext cx="457200" cy="457200"/>
              <a:chOff x="-3781305" y="3065460"/>
              <a:chExt cx="1777999" cy="1777999"/>
            </a:xfrm>
          </p:grpSpPr>
          <p:sp>
            <p:nvSpPr>
              <p:cNvPr id="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7" name="TextBox 36"/>
            <p:cNvSpPr txBox="1"/>
            <p:nvPr/>
          </p:nvSpPr>
          <p:spPr>
            <a:xfrm>
              <a:off x="1466850" y="1347747"/>
              <a:ext cx="3131160" cy="683264"/>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BI Sites</a:t>
              </a:r>
            </a:p>
          </p:txBody>
        </p:sp>
        <p:sp>
          <p:nvSpPr>
            <p:cNvPr id="39" name="Rectangle 38"/>
            <p:cNvSpPr/>
            <p:nvPr/>
          </p:nvSpPr>
          <p:spPr>
            <a:xfrm>
              <a:off x="426046" y="5781954"/>
              <a:ext cx="914400"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40" name="Group 44"/>
            <p:cNvGrpSpPr>
              <a:grpSpLocks/>
            </p:cNvGrpSpPr>
            <p:nvPr/>
          </p:nvGrpSpPr>
          <p:grpSpPr bwMode="auto">
            <a:xfrm>
              <a:off x="657986" y="6010554"/>
              <a:ext cx="457200" cy="457200"/>
              <a:chOff x="-3781305" y="3065460"/>
              <a:chExt cx="1777999" cy="1777999"/>
            </a:xfrm>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1" name="TextBox 40"/>
            <p:cNvSpPr txBox="1"/>
            <p:nvPr/>
          </p:nvSpPr>
          <p:spPr>
            <a:xfrm>
              <a:off x="1466850" y="5717116"/>
              <a:ext cx="3131160" cy="1071062"/>
            </a:xfrm>
            <a:prstGeom prst="rect">
              <a:avLst/>
            </a:prstGeom>
            <a:noFill/>
          </p:spPr>
          <p:txBody>
            <a:bodyPr wrap="square" tIns="146304" rIns="182880" bIns="146304" anchor="ctr">
              <a:spAutoFit/>
            </a:bodyPr>
            <a:lstStyle/>
            <a:p>
              <a:pPr defTabSz="932688">
                <a:lnSpc>
                  <a:spcPct val="90000"/>
                </a:lnSpc>
                <a:spcAft>
                  <a:spcPts val="1200"/>
                </a:spcAft>
                <a:defRPr/>
              </a:pPr>
              <a:r>
                <a:rPr lang="en-US" sz="2800" dirty="0">
                  <a:solidFill>
                    <a:schemeClr val="tx2"/>
                  </a:solidFill>
                  <a:latin typeface="+mj-lt"/>
                  <a:cs typeface="Segoe UI"/>
                </a:rPr>
                <a:t>Natural Language Questions</a:t>
              </a:r>
            </a:p>
          </p:txBody>
        </p:sp>
      </p:grpSp>
      <p:grpSp>
        <p:nvGrpSpPr>
          <p:cNvPr id="54" name="Group 53"/>
          <p:cNvGrpSpPr/>
          <p:nvPr/>
        </p:nvGrpSpPr>
        <p:grpSpPr>
          <a:xfrm>
            <a:off x="4888674" y="1241199"/>
            <a:ext cx="7364440" cy="5455155"/>
            <a:chOff x="4979976" y="1371830"/>
            <a:chExt cx="7202655" cy="5335314"/>
          </a:xfrm>
        </p:grpSpPr>
        <p:grpSp>
          <p:nvGrpSpPr>
            <p:cNvPr id="55" name="Group 54"/>
            <p:cNvGrpSpPr/>
            <p:nvPr/>
          </p:nvGrpSpPr>
          <p:grpSpPr>
            <a:xfrm>
              <a:off x="4979976" y="1377360"/>
              <a:ext cx="7202655" cy="792594"/>
              <a:chOff x="4296161" y="1524072"/>
              <a:chExt cx="7291210" cy="731520"/>
            </a:xfrm>
          </p:grpSpPr>
          <p:sp>
            <p:nvSpPr>
              <p:cNvPr id="57"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8" name="Rectangle 57"/>
              <p:cNvSpPr/>
              <p:nvPr/>
            </p:nvSpPr>
            <p:spPr bwMode="auto">
              <a:xfrm>
                <a:off x="4296161" y="1524072"/>
                <a:ext cx="7291210" cy="7315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a:gradFill>
                      <a:gsLst>
                        <a:gs pos="0">
                          <a:srgbClr val="FFFFFF"/>
                        </a:gs>
                        <a:gs pos="100000">
                          <a:srgbClr val="FFFFFF"/>
                        </a:gs>
                      </a:gsLst>
                      <a:lin ang="5400000" scaled="0"/>
                    </a:gradFill>
                  </a:rPr>
                  <a:t>  </a:t>
                </a:r>
                <a:r>
                  <a:rPr lang="en-US" sz="2400" dirty="0" smtClean="0">
                    <a:gradFill>
                      <a:gsLst>
                        <a:gs pos="0">
                          <a:srgbClr val="FFFFFF"/>
                        </a:gs>
                        <a:gs pos="100000">
                          <a:srgbClr val="FFFFFF"/>
                        </a:gs>
                      </a:gsLst>
                      <a:lin ang="5400000" scaled="0"/>
                    </a:gradFill>
                  </a:rPr>
                  <a:t>Ask questions of your data in natural language</a:t>
                </a:r>
                <a:endParaRPr lang="en-US" sz="2400" dirty="0">
                  <a:gradFill>
                    <a:gsLst>
                      <a:gs pos="0">
                        <a:srgbClr val="FFFFFF"/>
                      </a:gs>
                      <a:gs pos="100000">
                        <a:srgbClr val="FFFFFF"/>
                      </a:gs>
                    </a:gsLst>
                    <a:lin ang="5400000" scaled="0"/>
                  </a:gradFill>
                </a:endParaRPr>
              </a:p>
            </p:txBody>
          </p:sp>
        </p:grpSp>
        <p:sp>
          <p:nvSpPr>
            <p:cNvPr id="56" name="Rectangle 55"/>
            <p:cNvSpPr/>
            <p:nvPr/>
          </p:nvSpPr>
          <p:spPr>
            <a:xfrm>
              <a:off x="4979976" y="1371830"/>
              <a:ext cx="7202655" cy="533531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ight Brace 58"/>
          <p:cNvSpPr/>
          <p:nvPr/>
        </p:nvSpPr>
        <p:spPr>
          <a:xfrm>
            <a:off x="4212253" y="1605959"/>
            <a:ext cx="450165" cy="4911048"/>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209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Share and </a:t>
            </a:r>
            <a:r>
              <a:rPr lang="en-US" dirty="0" smtClean="0"/>
              <a:t>collaborate with Power BI</a:t>
            </a:r>
            <a:br>
              <a:rPr lang="en-US" dirty="0" smtClean="0"/>
            </a:br>
            <a:r>
              <a:rPr lang="en-US" dirty="0" smtClean="0"/>
              <a:t>for </a:t>
            </a:r>
            <a:r>
              <a:rPr lang="en-US" dirty="0"/>
              <a:t>Office 365</a:t>
            </a:r>
          </a:p>
        </p:txBody>
      </p:sp>
      <p:sp>
        <p:nvSpPr>
          <p:cNvPr id="2" name="Text Placeholder 1"/>
          <p:cNvSpPr>
            <a:spLocks noGrp="1"/>
          </p:cNvSpPr>
          <p:nvPr>
            <p:ph type="body" sz="quarter" idx="10"/>
          </p:nvPr>
        </p:nvSpPr>
        <p:spPr/>
        <p:txBody>
          <a:bodyPr/>
          <a:lstStyle/>
          <a:p>
            <a:r>
              <a:rPr lang="en-US" dirty="0" smtClean="0"/>
              <a:t>Demo</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1553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1" y="0"/>
            <a:ext cx="12436475" cy="6994525"/>
          </a:xfrm>
          <a:prstGeom prst="rect">
            <a:avLst/>
          </a:prstGeom>
          <a:noFill/>
          <a:ln>
            <a:noFill/>
          </a:ln>
        </p:spPr>
      </p:pic>
      <p:grpSp>
        <p:nvGrpSpPr>
          <p:cNvPr id="9" name="Group 8"/>
          <p:cNvGrpSpPr/>
          <p:nvPr/>
        </p:nvGrpSpPr>
        <p:grpSpPr>
          <a:xfrm>
            <a:off x="277813" y="295274"/>
            <a:ext cx="6400800" cy="6400800"/>
            <a:chOff x="5838566" y="295274"/>
            <a:chExt cx="6400800" cy="6400800"/>
          </a:xfrm>
        </p:grpSpPr>
        <p:sp>
          <p:nvSpPr>
            <p:cNvPr id="11" name="Rectangle 10"/>
            <p:cNvSpPr/>
            <p:nvPr/>
          </p:nvSpPr>
          <p:spPr bwMode="auto">
            <a:xfrm>
              <a:off x="5838566" y="295274"/>
              <a:ext cx="6400800" cy="6400800"/>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chemeClr val="tx1"/>
                    </a:gs>
                    <a:gs pos="100000">
                      <a:schemeClr val="tx1"/>
                    </a:gs>
                  </a:gsLst>
                  <a:lin ang="5400000" scaled="0"/>
                </a:gradFill>
                <a:ea typeface="Segoe UI" pitchFamily="34" charset="0"/>
                <a:cs typeface="Segoe UI" pitchFamily="34" charset="0"/>
              </a:endParaRPr>
            </a:p>
          </p:txBody>
        </p:sp>
        <p:sp>
          <p:nvSpPr>
            <p:cNvPr id="13" name="Title 1"/>
            <p:cNvSpPr txBox="1">
              <a:spLocks/>
            </p:cNvSpPr>
            <p:nvPr/>
          </p:nvSpPr>
          <p:spPr>
            <a:xfrm>
              <a:off x="5846099" y="327211"/>
              <a:ext cx="5303526" cy="1720381"/>
            </a:xfrm>
            <a:prstGeom prst="rect">
              <a:avLst/>
            </a:prstGeom>
          </p:spPr>
          <p:txBody>
            <a:bodyPr lIns="274320" tIns="146304" rIns="182880" bIns="146304"/>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800" dirty="0" smtClean="0">
                  <a:gradFill>
                    <a:gsLst>
                      <a:gs pos="0">
                        <a:schemeClr val="tx1"/>
                      </a:gs>
                      <a:gs pos="100000">
                        <a:schemeClr val="tx1"/>
                      </a:gs>
                    </a:gsLst>
                    <a:lin ang="5400000" scaled="0"/>
                  </a:gradFill>
                </a:rPr>
                <a:t>MediaCom</a:t>
              </a:r>
              <a:endParaRPr lang="en-US" sz="4800" dirty="0">
                <a:gradFill>
                  <a:gsLst>
                    <a:gs pos="0">
                      <a:schemeClr val="tx1"/>
                    </a:gs>
                    <a:gs pos="100000">
                      <a:schemeClr val="tx1"/>
                    </a:gs>
                  </a:gsLst>
                  <a:lin ang="5400000" scaled="0"/>
                </a:gradFill>
              </a:endParaRPr>
            </a:p>
          </p:txBody>
        </p:sp>
        <p:sp>
          <p:nvSpPr>
            <p:cNvPr id="14" name="Subtitle 2"/>
            <p:cNvSpPr txBox="1">
              <a:spLocks/>
            </p:cNvSpPr>
            <p:nvPr/>
          </p:nvSpPr>
          <p:spPr>
            <a:xfrm>
              <a:off x="6002468" y="5238832"/>
              <a:ext cx="2798788" cy="914400"/>
            </a:xfrm>
            <a:prstGeom prst="rect">
              <a:avLst/>
            </a:prstGeom>
          </p:spPr>
          <p:txBody>
            <a:bodyPr lIns="274320" tIns="146304" rIns="182880" bIns="146304"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2400" dirty="0">
                  <a:gradFill>
                    <a:gsLst>
                      <a:gs pos="0">
                        <a:schemeClr val="tx1"/>
                      </a:gs>
                      <a:gs pos="100000">
                        <a:schemeClr val="tx1"/>
                      </a:gs>
                    </a:gsLst>
                    <a:lin ang="5400000" scaled="0"/>
                  </a:gradFill>
                </a:rPr>
                <a:t>Lowell </a:t>
              </a:r>
              <a:r>
                <a:rPr lang="en-US" sz="2400" dirty="0" smtClean="0">
                  <a:gradFill>
                    <a:gsLst>
                      <a:gs pos="0">
                        <a:schemeClr val="tx1"/>
                      </a:gs>
                      <a:gs pos="100000">
                        <a:schemeClr val="tx1"/>
                      </a:gs>
                    </a:gsLst>
                    <a:lin ang="5400000" scaled="0"/>
                  </a:gradFill>
                </a:rPr>
                <a:t>Simpson</a:t>
              </a:r>
              <a:r>
                <a:rPr lang="en-US" sz="1800" b="1" dirty="0">
                  <a:gradFill>
                    <a:gsLst>
                      <a:gs pos="0">
                        <a:schemeClr val="tx1"/>
                      </a:gs>
                      <a:gs pos="100000">
                        <a:schemeClr val="tx1"/>
                      </a:gs>
                    </a:gsLst>
                    <a:lin ang="5400000" scaled="0"/>
                  </a:gradFill>
                </a:rPr>
                <a:t/>
              </a:r>
              <a:br>
                <a:rPr lang="en-US" sz="1800" b="1" dirty="0">
                  <a:gradFill>
                    <a:gsLst>
                      <a:gs pos="0">
                        <a:schemeClr val="tx1"/>
                      </a:gs>
                      <a:gs pos="100000">
                        <a:schemeClr val="tx1"/>
                      </a:gs>
                    </a:gsLst>
                    <a:lin ang="5400000" scaled="0"/>
                  </a:gradFill>
                </a:rPr>
              </a:br>
              <a:r>
                <a:rPr lang="en-US" sz="1800" dirty="0" smtClean="0">
                  <a:gradFill>
                    <a:gsLst>
                      <a:gs pos="0">
                        <a:schemeClr val="tx1"/>
                      </a:gs>
                      <a:gs pos="100000">
                        <a:schemeClr val="tx1"/>
                      </a:gs>
                    </a:gsLst>
                    <a:lin ang="5400000" scaled="0"/>
                  </a:gradFill>
                </a:rPr>
                <a:t>CIO</a:t>
              </a:r>
              <a:br>
                <a:rPr lang="en-US" sz="1800" dirty="0" smtClean="0">
                  <a:gradFill>
                    <a:gsLst>
                      <a:gs pos="0">
                        <a:schemeClr val="tx1"/>
                      </a:gs>
                      <a:gs pos="100000">
                        <a:schemeClr val="tx1"/>
                      </a:gs>
                    </a:gsLst>
                    <a:lin ang="5400000" scaled="0"/>
                  </a:gradFill>
                </a:rPr>
              </a:br>
              <a:r>
                <a:rPr lang="en-US" sz="1800" dirty="0" smtClean="0">
                  <a:gradFill>
                    <a:gsLst>
                      <a:gs pos="0">
                        <a:schemeClr val="tx1"/>
                      </a:gs>
                      <a:gs pos="100000">
                        <a:schemeClr val="tx1"/>
                      </a:gs>
                    </a:gsLst>
                    <a:lin ang="5400000" scaled="0"/>
                  </a:gradFill>
                </a:rPr>
                <a:t>MediaCom</a:t>
              </a:r>
              <a:endParaRPr lang="en-US" sz="1800" dirty="0">
                <a:gradFill>
                  <a:gsLst>
                    <a:gs pos="0">
                      <a:schemeClr val="tx1"/>
                    </a:gs>
                    <a:gs pos="100000">
                      <a:schemeClr val="tx1"/>
                    </a:gs>
                  </a:gsLst>
                  <a:lin ang="5400000" scaled="0"/>
                </a:gradFill>
              </a:endParaRPr>
            </a:p>
          </p:txBody>
        </p:sp>
        <p:sp>
          <p:nvSpPr>
            <p:cNvPr id="15" name="Rectangle 14"/>
            <p:cNvSpPr/>
            <p:nvPr/>
          </p:nvSpPr>
          <p:spPr>
            <a:xfrm>
              <a:off x="6002468" y="1544694"/>
              <a:ext cx="6072999" cy="3397853"/>
            </a:xfrm>
            <a:prstGeom prst="rect">
              <a:avLst/>
            </a:prstGeom>
          </p:spPr>
          <p:txBody>
            <a:bodyPr wrap="square" lIns="182880" tIns="146304" rIns="182880" bIns="146304">
              <a:spAutoFit/>
            </a:bodyPr>
            <a:lstStyle/>
            <a:p>
              <a:pPr marL="117475" indent="-117475" defTabSz="932742">
                <a:lnSpc>
                  <a:spcPct val="90000"/>
                </a:lnSpc>
                <a:spcBef>
                  <a:spcPts val="2448"/>
                </a:spcBef>
              </a:pPr>
              <a:r>
                <a:rPr lang="en-US" sz="3200" dirty="0" smtClean="0">
                  <a:gradFill>
                    <a:gsLst>
                      <a:gs pos="67257">
                        <a:srgbClr val="FFFFFF"/>
                      </a:gs>
                      <a:gs pos="37000">
                        <a:srgbClr val="FFFFFF"/>
                      </a:gs>
                    </a:gsLst>
                    <a:lin ang="5400000" scaled="0"/>
                  </a:gradFill>
                  <a:latin typeface="Segoe UI Light"/>
                </a:rPr>
                <a:t>“The fact that Power BI is part of Office 365 is tremendous. One skill that all our people have is Excel, with BI built on top of Excel, we don’t have to train them on anything new – they can figure this out on their own.”</a:t>
              </a:r>
              <a:endParaRPr lang="en-US" sz="3200" dirty="0">
                <a:gradFill>
                  <a:gsLst>
                    <a:gs pos="67257">
                      <a:srgbClr val="FFFFFF"/>
                    </a:gs>
                    <a:gs pos="37000">
                      <a:srgbClr val="FFFFFF"/>
                    </a:gs>
                  </a:gsLst>
                  <a:lin ang="5400000" scaled="0"/>
                </a:gradFill>
                <a:latin typeface="Segoe UI Light"/>
              </a:endParaRPr>
            </a:p>
          </p:txBody>
        </p:sp>
      </p:grpSp>
    </p:spTree>
    <p:extLst>
      <p:ext uri="{BB962C8B-B14F-4D97-AF65-F5344CB8AC3E}">
        <p14:creationId xmlns:p14="http://schemas.microsoft.com/office/powerpoint/2010/main" val="4273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0" y="0"/>
            <a:ext cx="12436475" cy="6994525"/>
          </a:xfrm>
          <a:prstGeom prst="rect">
            <a:avLst/>
          </a:prstGeom>
        </p:spPr>
      </p:pic>
      <p:sp>
        <p:nvSpPr>
          <p:cNvPr id="3" name="Rectangle 2"/>
          <p:cNvSpPr/>
          <p:nvPr/>
        </p:nvSpPr>
        <p:spPr bwMode="auto">
          <a:xfrm>
            <a:off x="453419" y="1640406"/>
            <a:ext cx="3539474" cy="3612737"/>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174" tIns="186467" rIns="46616" bIns="190901" numCol="1" rtlCol="0" anchor="t" anchorCtr="0" compatLnSpc="1">
            <a:prstTxWarp prst="textNoShape">
              <a:avLst/>
            </a:prstTxWarp>
          </a:bodyPr>
          <a:lstStyle/>
          <a:p>
            <a:pPr defTabSz="931577" fontAlgn="base">
              <a:lnSpc>
                <a:spcPct val="95000"/>
              </a:lnSpc>
              <a:spcBef>
                <a:spcPct val="0"/>
              </a:spcBef>
            </a:pPr>
            <a:r>
              <a:rPr lang="en-US" sz="3199" dirty="0">
                <a:solidFill>
                  <a:prstClr val="white"/>
                </a:solidFill>
                <a:latin typeface="Segoe UI Light"/>
              </a:rPr>
              <a:t>Unlock i</a:t>
            </a:r>
            <a:r>
              <a:rPr lang="en-US" sz="3199" dirty="0" smtClean="0">
                <a:solidFill>
                  <a:prstClr val="white"/>
                </a:solidFill>
                <a:latin typeface="Segoe UI Light"/>
              </a:rPr>
              <a:t>nsights</a:t>
            </a:r>
            <a:br>
              <a:rPr lang="en-US" sz="3199" dirty="0" smtClean="0">
                <a:solidFill>
                  <a:prstClr val="white"/>
                </a:solidFill>
                <a:latin typeface="Segoe UI Light"/>
              </a:rPr>
            </a:br>
            <a:r>
              <a:rPr lang="en-US" sz="3199" dirty="0" smtClean="0">
                <a:solidFill>
                  <a:prstClr val="white"/>
                </a:solidFill>
                <a:latin typeface="Segoe UI Light"/>
              </a:rPr>
              <a:t>on </a:t>
            </a:r>
            <a:r>
              <a:rPr lang="en-US" sz="3199" dirty="0">
                <a:solidFill>
                  <a:prstClr val="white"/>
                </a:solidFill>
                <a:latin typeface="Segoe UI Light"/>
              </a:rPr>
              <a:t>a</a:t>
            </a:r>
            <a:r>
              <a:rPr lang="en-US" sz="3199" dirty="0" smtClean="0">
                <a:solidFill>
                  <a:prstClr val="white"/>
                </a:solidFill>
                <a:latin typeface="Segoe UI Light"/>
              </a:rPr>
              <a:t>ny </a:t>
            </a:r>
            <a:r>
              <a:rPr lang="en-US" sz="3199" dirty="0">
                <a:solidFill>
                  <a:prstClr val="white"/>
                </a:solidFill>
                <a:latin typeface="Segoe UI Light"/>
              </a:rPr>
              <a:t>d</a:t>
            </a:r>
            <a:r>
              <a:rPr lang="en-US" sz="3199" dirty="0" smtClean="0">
                <a:solidFill>
                  <a:prstClr val="white"/>
                </a:solidFill>
                <a:latin typeface="Segoe UI Light"/>
              </a:rPr>
              <a:t>ata</a:t>
            </a:r>
            <a:endParaRPr lang="en-US" sz="3199" dirty="0">
              <a:solidFill>
                <a:prstClr val="white"/>
              </a:solidFill>
              <a:latin typeface="Segoe UI Light"/>
            </a:endParaRPr>
          </a:p>
        </p:txBody>
      </p:sp>
      <p:sp>
        <p:nvSpPr>
          <p:cNvPr id="4" name="Rectangle 3"/>
          <p:cNvSpPr/>
          <p:nvPr/>
        </p:nvSpPr>
        <p:spPr bwMode="auto">
          <a:xfrm>
            <a:off x="4436378" y="1640406"/>
            <a:ext cx="3539474" cy="3612737"/>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199" dirty="0" smtClean="0">
                <a:solidFill>
                  <a:prstClr val="white"/>
                </a:solidFill>
                <a:latin typeface="Segoe UI Light"/>
              </a:rPr>
              <a:t>Power BI</a:t>
            </a:r>
            <a:br>
              <a:rPr lang="en-US" sz="3199" dirty="0" smtClean="0">
                <a:solidFill>
                  <a:prstClr val="white"/>
                </a:solidFill>
                <a:latin typeface="Segoe UI Light"/>
              </a:rPr>
            </a:br>
            <a:r>
              <a:rPr lang="en-US" sz="3199" dirty="0" smtClean="0">
                <a:solidFill>
                  <a:prstClr val="white"/>
                </a:solidFill>
                <a:latin typeface="Segoe UI Light"/>
              </a:rPr>
              <a:t>overview</a:t>
            </a:r>
            <a:endParaRPr lang="en-US" sz="3199" dirty="0">
              <a:solidFill>
                <a:prstClr val="white"/>
              </a:solidFill>
              <a:latin typeface="Segoe UI Light"/>
            </a:endParaRPr>
          </a:p>
          <a:p>
            <a:pPr defTabSz="914102" fontAlgn="base">
              <a:lnSpc>
                <a:spcPct val="90000"/>
              </a:lnSpc>
              <a:spcBef>
                <a:spcPct val="0"/>
              </a:spcBef>
              <a:spcAft>
                <a:spcPct val="0"/>
              </a:spcAft>
            </a:pPr>
            <a:endParaRPr lang="en-US" sz="3199" dirty="0">
              <a:solidFill>
                <a:prstClr val="white"/>
              </a:solidFill>
              <a:latin typeface="Segoe UI Light"/>
            </a:endParaRPr>
          </a:p>
        </p:txBody>
      </p:sp>
      <p:sp>
        <p:nvSpPr>
          <p:cNvPr id="5" name="Rectangle 4"/>
          <p:cNvSpPr/>
          <p:nvPr/>
        </p:nvSpPr>
        <p:spPr bwMode="auto">
          <a:xfrm>
            <a:off x="8419338" y="1640406"/>
            <a:ext cx="3539474" cy="3612737"/>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9174" tIns="186467" rIns="46616" bIns="190901" numCol="1" rtlCol="0" anchor="t" anchorCtr="0" compatLnSpc="1">
            <a:prstTxWarp prst="textNoShape">
              <a:avLst/>
            </a:prstTxWarp>
          </a:bodyPr>
          <a:lstStyle/>
          <a:p>
            <a:pPr defTabSz="931577" fontAlgn="base">
              <a:lnSpc>
                <a:spcPct val="95000"/>
              </a:lnSpc>
              <a:spcBef>
                <a:spcPct val="0"/>
              </a:spcBef>
            </a:pPr>
            <a:r>
              <a:rPr lang="en-US" sz="3199" dirty="0" smtClean="0">
                <a:solidFill>
                  <a:prstClr val="white"/>
                </a:solidFill>
                <a:latin typeface="Segoe UI Light"/>
              </a:rPr>
              <a:t>Turning data</a:t>
            </a:r>
            <a:br>
              <a:rPr lang="en-US" sz="3199" dirty="0" smtClean="0">
                <a:solidFill>
                  <a:prstClr val="white"/>
                </a:solidFill>
                <a:latin typeface="Segoe UI Light"/>
              </a:rPr>
            </a:br>
            <a:r>
              <a:rPr lang="en-US" sz="3199" dirty="0" smtClean="0">
                <a:solidFill>
                  <a:prstClr val="white"/>
                </a:solidFill>
                <a:latin typeface="Segoe UI Light"/>
              </a:rPr>
              <a:t>into a business advantage</a:t>
            </a:r>
            <a:endParaRPr lang="en-US" sz="3199" dirty="0">
              <a:solidFill>
                <a:prstClr val="white"/>
              </a:solidFill>
              <a:latin typeface="Segoe UI Light"/>
            </a:endParaRPr>
          </a:p>
        </p:txBody>
      </p:sp>
    </p:spTree>
    <p:extLst>
      <p:ext uri="{BB962C8B-B14F-4D97-AF65-F5344CB8AC3E}">
        <p14:creationId xmlns:p14="http://schemas.microsoft.com/office/powerpoint/2010/main" val="26312656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A powerful new way to work with data</a:t>
            </a:r>
            <a:br>
              <a:rPr lang="en-US" smtClean="0"/>
            </a:br>
            <a:endParaRPr lang="en-US" dirty="0"/>
          </a:p>
        </p:txBody>
      </p:sp>
      <p:grpSp>
        <p:nvGrpSpPr>
          <p:cNvPr id="4" name="Group 3"/>
          <p:cNvGrpSpPr/>
          <p:nvPr/>
        </p:nvGrpSpPr>
        <p:grpSpPr>
          <a:xfrm>
            <a:off x="494900" y="1453892"/>
            <a:ext cx="4740040" cy="4558921"/>
            <a:chOff x="494900" y="1453892"/>
            <a:chExt cx="4740040" cy="4558921"/>
          </a:xfrm>
        </p:grpSpPr>
        <p:sp>
          <p:nvSpPr>
            <p:cNvPr id="45" name="Rectangle 44"/>
            <p:cNvSpPr/>
            <p:nvPr/>
          </p:nvSpPr>
          <p:spPr bwMode="auto">
            <a:xfrm>
              <a:off x="494900" y="1453892"/>
              <a:ext cx="4740040" cy="625056"/>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lnSpc>
                  <a:spcPct val="90000"/>
                </a:lnSpc>
                <a:spcBef>
                  <a:spcPct val="0"/>
                </a:spcBef>
                <a:spcAft>
                  <a:spcPct val="0"/>
                </a:spcAft>
                <a:defRPr/>
              </a:pPr>
              <a:r>
                <a:rPr lang="en-US" sz="3100" kern="0" spc="-41" dirty="0" smtClean="0">
                  <a:gradFill>
                    <a:gsLst>
                      <a:gs pos="0">
                        <a:srgbClr val="FFFFFF"/>
                      </a:gs>
                      <a:gs pos="100000">
                        <a:srgbClr val="FFFFFF"/>
                      </a:gs>
                    </a:gsLst>
                    <a:lin ang="5400000" scaled="0"/>
                  </a:gradFill>
                  <a:latin typeface="Segoe UI Light" pitchFamily="34" charset="0"/>
                </a:rPr>
                <a:t>Analyze in Excel</a:t>
              </a:r>
              <a:br>
                <a:rPr lang="en-US" sz="3100" kern="0" spc="-41" dirty="0" smtClean="0">
                  <a:gradFill>
                    <a:gsLst>
                      <a:gs pos="0">
                        <a:srgbClr val="FFFFFF"/>
                      </a:gs>
                      <a:gs pos="100000">
                        <a:srgbClr val="FFFFFF"/>
                      </a:gs>
                    </a:gsLst>
                    <a:lin ang="5400000" scaled="0"/>
                  </a:gradFill>
                  <a:latin typeface="Segoe UI Light" pitchFamily="34" charset="0"/>
                </a:rPr>
              </a:br>
              <a:endParaRPr lang="en-US" dirty="0">
                <a:solidFill>
                  <a:srgbClr val="FFFFFF"/>
                </a:solidFill>
              </a:endParaRP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7" name="Rectangle 36"/>
            <p:cNvSpPr/>
            <p:nvPr/>
          </p:nvSpPr>
          <p:spPr bwMode="auto">
            <a:xfrm>
              <a:off x="494900" y="3490404"/>
              <a:ext cx="1188720" cy="11887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solidFill>
                    <a:srgbClr val="FFFFFF"/>
                  </a:solidFill>
                  <a:ea typeface="Segoe UI" pitchFamily="34" charset="0"/>
                  <a:cs typeface="Segoe UI" pitchFamily="34" charset="0"/>
                </a:rPr>
                <a:t>Analyze</a:t>
              </a:r>
            </a:p>
          </p:txBody>
        </p:sp>
        <p:grpSp>
          <p:nvGrpSpPr>
            <p:cNvPr id="30" name="Group 29"/>
            <p:cNvGrpSpPr/>
            <p:nvPr/>
          </p:nvGrpSpPr>
          <p:grpSpPr>
            <a:xfrm flipH="1">
              <a:off x="873252" y="3933889"/>
              <a:ext cx="529777" cy="733737"/>
              <a:chOff x="1539997" y="3645051"/>
              <a:chExt cx="800271" cy="1108369"/>
            </a:xfrm>
            <a:solidFill>
              <a:schemeClr val="bg1"/>
            </a:solidFill>
          </p:grpSpPr>
          <p:sp>
            <p:nvSpPr>
              <p:cNvPr id="31" name="Rectangle 24"/>
              <p:cNvSpPr/>
              <p:nvPr/>
            </p:nvSpPr>
            <p:spPr>
              <a:xfrm>
                <a:off x="1539997"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33" name="Freeform 32"/>
              <p:cNvSpPr>
                <a:spLocks noEditPoints="1"/>
              </p:cNvSpPr>
              <p:nvPr/>
            </p:nvSpPr>
            <p:spPr bwMode="black">
              <a:xfrm rot="17995606">
                <a:off x="1607408"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solidFill>
                    <a:srgbClr val="505050"/>
                  </a:solidFill>
                </a:endParaRPr>
              </a:p>
            </p:txBody>
          </p:sp>
        </p:grpSp>
        <p:sp>
          <p:nvSpPr>
            <p:cNvPr id="44" name="Rectangle 43"/>
            <p:cNvSpPr/>
            <p:nvPr/>
          </p:nvSpPr>
          <p:spPr bwMode="auto">
            <a:xfrm>
              <a:off x="494900" y="4824093"/>
              <a:ext cx="1188720" cy="11887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solidFill>
                    <a:srgbClr val="FFFFFF"/>
                  </a:solidFill>
                  <a:ea typeface="Segoe UI" pitchFamily="34" charset="0"/>
                  <a:cs typeface="Segoe UI" pitchFamily="34" charset="0"/>
                </a:rPr>
                <a:t>Visualize</a:t>
              </a:r>
            </a:p>
          </p:txBody>
        </p:sp>
        <p:sp>
          <p:nvSpPr>
            <p:cNvPr id="34" name="Freeform 33"/>
            <p:cNvSpPr/>
            <p:nvPr>
              <p:custDataLst>
                <p:tags r:id="rId2"/>
              </p:custDataLst>
            </p:nvPr>
          </p:nvSpPr>
          <p:spPr>
            <a:xfrm>
              <a:off x="829232" y="5259039"/>
              <a:ext cx="696431" cy="701937"/>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bg1"/>
            </a:solidFill>
            <a:ln w="19050" cap="flat" cmpd="sng" algn="ctr">
              <a:noFill/>
              <a:prstDash val="solid"/>
            </a:ln>
            <a:effectLst/>
          </p:spPr>
          <p:txBody>
            <a:bodyPr rtlCol="0" anchor="ctr"/>
            <a:lstStyle/>
            <a:p>
              <a:pPr algn="ctr" defTabSz="914400">
                <a:defRPr/>
              </a:pPr>
              <a:endParaRPr lang="en-US" kern="0">
                <a:solidFill>
                  <a:sysClr val="window" lastClr="FFFFFF"/>
                </a:solidFill>
                <a:latin typeface="Arial"/>
              </a:endParaRPr>
            </a:p>
          </p:txBody>
        </p:sp>
        <p:sp>
          <p:nvSpPr>
            <p:cNvPr id="71" name="Rectangle 70"/>
            <p:cNvSpPr/>
            <p:nvPr/>
          </p:nvSpPr>
          <p:spPr bwMode="auto">
            <a:xfrm>
              <a:off x="494900" y="2190316"/>
              <a:ext cx="1188720" cy="11887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kern="0" dirty="0" smtClean="0">
                  <a:solidFill>
                    <a:srgbClr val="FFFFFF"/>
                  </a:solidFill>
                  <a:ea typeface="Segoe UI" pitchFamily="34" charset="0"/>
                  <a:cs typeface="Segoe UI" pitchFamily="34" charset="0"/>
                </a:rPr>
                <a:t>Discover</a:t>
              </a:r>
              <a:endParaRPr lang="en-US" kern="0" dirty="0">
                <a:solidFill>
                  <a:srgbClr val="FFFFFF"/>
                </a:solidFill>
                <a:ea typeface="Segoe UI" pitchFamily="34" charset="0"/>
                <a:cs typeface="Segoe UI" pitchFamily="34" charset="0"/>
              </a:endParaRPr>
            </a:p>
          </p:txBody>
        </p:sp>
        <p:sp>
          <p:nvSpPr>
            <p:cNvPr id="62" name="Freeform 8"/>
            <p:cNvSpPr>
              <a:spLocks noEditPoints="1"/>
            </p:cNvSpPr>
            <p:nvPr/>
          </p:nvSpPr>
          <p:spPr bwMode="black">
            <a:xfrm>
              <a:off x="786405" y="2600558"/>
              <a:ext cx="732520" cy="73232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38" name="Rectangle 37"/>
            <p:cNvSpPr/>
            <p:nvPr/>
          </p:nvSpPr>
          <p:spPr bwMode="auto">
            <a:xfrm>
              <a:off x="1810430" y="2204724"/>
              <a:ext cx="3424510" cy="1174312"/>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dirty="0">
                  <a:solidFill>
                    <a:srgbClr val="FFFFFF"/>
                  </a:solidFill>
                </a:rPr>
                <a:t>Search, access, and transform public and internal data sources with </a:t>
              </a:r>
              <a:r>
                <a:rPr lang="en-US" b="1" dirty="0">
                  <a:solidFill>
                    <a:srgbClr val="FFFFFF"/>
                  </a:solidFill>
                </a:rPr>
                <a:t>Power </a:t>
              </a:r>
              <a:r>
                <a:rPr lang="en-US" b="1" dirty="0" smtClean="0">
                  <a:solidFill>
                    <a:srgbClr val="FFFFFF"/>
                  </a:solidFill>
                </a:rPr>
                <a:t>Query</a:t>
              </a:r>
              <a:endParaRPr lang="en-US" kern="0" dirty="0">
                <a:solidFill>
                  <a:srgbClr val="FFFFFF"/>
                </a:solidFill>
                <a:ea typeface="Segoe UI" pitchFamily="34" charset="0"/>
                <a:cs typeface="Segoe UI" pitchFamily="34" charset="0"/>
              </a:endParaRPr>
            </a:p>
          </p:txBody>
        </p:sp>
        <p:sp>
          <p:nvSpPr>
            <p:cNvPr id="40" name="Rectangle 39"/>
            <p:cNvSpPr/>
            <p:nvPr/>
          </p:nvSpPr>
          <p:spPr bwMode="auto">
            <a:xfrm>
              <a:off x="1810430" y="3507061"/>
              <a:ext cx="3424510" cy="1174312"/>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Easy data modeling and lightning fast in-memory analytics with </a:t>
              </a:r>
              <a:r>
                <a:rPr lang="en-US" b="1" dirty="0">
                  <a:solidFill>
                    <a:srgbClr val="FFFFFF"/>
                  </a:solidFill>
                </a:rPr>
                <a:t>Power Pivot</a:t>
              </a:r>
            </a:p>
          </p:txBody>
        </p:sp>
        <p:sp>
          <p:nvSpPr>
            <p:cNvPr id="41" name="Rectangle 40"/>
            <p:cNvSpPr/>
            <p:nvPr/>
          </p:nvSpPr>
          <p:spPr bwMode="auto">
            <a:xfrm>
              <a:off x="1810430" y="4819285"/>
              <a:ext cx="3424510" cy="1174312"/>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Bold new interactive data visualizations with </a:t>
              </a:r>
              <a:r>
                <a:rPr lang="en-US" b="1" dirty="0">
                  <a:solidFill>
                    <a:srgbClr val="FFFFFF"/>
                  </a:solidFill>
                </a:rPr>
                <a:t>Power View </a:t>
              </a:r>
              <a:r>
                <a:rPr lang="en-US" dirty="0">
                  <a:solidFill>
                    <a:srgbClr val="FFFFFF"/>
                  </a:solidFill>
                </a:rPr>
                <a:t>and </a:t>
              </a:r>
              <a:r>
                <a:rPr lang="en-US" b="1" dirty="0">
                  <a:solidFill>
                    <a:srgbClr val="FFFFFF"/>
                  </a:solidFill>
                </a:rPr>
                <a:t>Power Map</a:t>
              </a:r>
            </a:p>
          </p:txBody>
        </p:sp>
      </p:grpSp>
      <p:grpSp>
        <p:nvGrpSpPr>
          <p:cNvPr id="5" name="Group 4"/>
          <p:cNvGrpSpPr/>
          <p:nvPr/>
        </p:nvGrpSpPr>
        <p:grpSpPr>
          <a:xfrm>
            <a:off x="7214627" y="1453892"/>
            <a:ext cx="4743871" cy="4519823"/>
            <a:chOff x="7214627" y="1453892"/>
            <a:chExt cx="4743871" cy="4519823"/>
          </a:xfrm>
        </p:grpSpPr>
        <p:sp>
          <p:nvSpPr>
            <p:cNvPr id="43" name="Rectangle 42"/>
            <p:cNvSpPr/>
            <p:nvPr/>
          </p:nvSpPr>
          <p:spPr bwMode="auto">
            <a:xfrm>
              <a:off x="7220582" y="1453892"/>
              <a:ext cx="4737916" cy="596880"/>
            </a:xfrm>
            <a:prstGeom prst="rect">
              <a:avLst/>
            </a:prstGeom>
            <a:solidFill>
              <a:schemeClr val="accent5"/>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3100" kern="0" spc="-41" dirty="0" smtClean="0">
                  <a:gradFill>
                    <a:gsLst>
                      <a:gs pos="0">
                        <a:srgbClr val="FFFFFF"/>
                      </a:gs>
                      <a:gs pos="100000">
                        <a:srgbClr val="FFFFFF"/>
                      </a:gs>
                    </a:gsLst>
                    <a:lin ang="5400000" scaled="0"/>
                  </a:gradFill>
                  <a:latin typeface="Segoe UI Light" pitchFamily="34" charset="0"/>
                </a:rPr>
                <a:t>Collaborate in Office 365</a:t>
              </a:r>
              <a:br>
                <a:rPr lang="en-US" sz="3100" kern="0" spc="-41" dirty="0" smtClean="0">
                  <a:gradFill>
                    <a:gsLst>
                      <a:gs pos="0">
                        <a:srgbClr val="FFFFFF"/>
                      </a:gs>
                      <a:gs pos="100000">
                        <a:srgbClr val="FFFFFF"/>
                      </a:gs>
                    </a:gsLst>
                    <a:lin ang="5400000" scaled="0"/>
                  </a:gradFill>
                  <a:latin typeface="Segoe UI Light" pitchFamily="34" charset="0"/>
                </a:rPr>
              </a:br>
              <a:endParaRPr lang="en-US" dirty="0">
                <a:solidFill>
                  <a:srgbClr val="FFFFFF"/>
                </a:solidFill>
              </a:endParaRP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7" name="Rectangle 46"/>
            <p:cNvSpPr/>
            <p:nvPr/>
          </p:nvSpPr>
          <p:spPr bwMode="auto">
            <a:xfrm>
              <a:off x="7220582" y="2201344"/>
              <a:ext cx="1188720" cy="11887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solidFill>
                    <a:srgbClr val="FFFFFF"/>
                  </a:solidFill>
                  <a:ea typeface="Segoe UI" pitchFamily="34" charset="0"/>
                  <a:cs typeface="Segoe UI" pitchFamily="34" charset="0"/>
                </a:rPr>
                <a:t>Share</a:t>
              </a:r>
            </a:p>
          </p:txBody>
        </p:sp>
        <p:sp>
          <p:nvSpPr>
            <p:cNvPr id="35" name="Freeform 34"/>
            <p:cNvSpPr>
              <a:spLocks/>
            </p:cNvSpPr>
            <p:nvPr/>
          </p:nvSpPr>
          <p:spPr bwMode="auto">
            <a:xfrm>
              <a:off x="7487539" y="2679507"/>
              <a:ext cx="847173" cy="590771"/>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solidFill>
                  <a:srgbClr val="505050"/>
                </a:solidFill>
              </a:endParaRPr>
            </a:p>
          </p:txBody>
        </p:sp>
        <p:sp>
          <p:nvSpPr>
            <p:cNvPr id="48" name="Rectangle 47"/>
            <p:cNvSpPr/>
            <p:nvPr/>
          </p:nvSpPr>
          <p:spPr bwMode="auto">
            <a:xfrm>
              <a:off x="7214627" y="3497862"/>
              <a:ext cx="1188720" cy="11887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smtClean="0">
                  <a:solidFill>
                    <a:srgbClr val="FFFFFF"/>
                  </a:solidFill>
                  <a:ea typeface="Segoe UI" pitchFamily="34" charset="0"/>
                  <a:cs typeface="Segoe UI" pitchFamily="34" charset="0"/>
                </a:rPr>
                <a:t>Question</a:t>
              </a:r>
              <a:endParaRPr lang="en-US" kern="0" dirty="0">
                <a:solidFill>
                  <a:srgbClr val="FFFFFF"/>
                </a:solidFill>
                <a:ea typeface="Segoe UI" pitchFamily="34" charset="0"/>
                <a:cs typeface="Segoe UI" pitchFamily="34" charset="0"/>
              </a:endParaRPr>
            </a:p>
          </p:txBody>
        </p:sp>
        <p:grpSp>
          <p:nvGrpSpPr>
            <p:cNvPr id="12" name="Group 11"/>
            <p:cNvGrpSpPr/>
            <p:nvPr/>
          </p:nvGrpSpPr>
          <p:grpSpPr>
            <a:xfrm>
              <a:off x="7488598" y="3967951"/>
              <a:ext cx="806431" cy="694939"/>
              <a:chOff x="8783963" y="4448677"/>
              <a:chExt cx="735026" cy="633406"/>
            </a:xfrm>
          </p:grpSpPr>
          <p:grpSp>
            <p:nvGrpSpPr>
              <p:cNvPr id="42" name="Group 41"/>
              <p:cNvGrpSpPr/>
              <p:nvPr/>
            </p:nvGrpSpPr>
            <p:grpSpPr bwMode="black">
              <a:xfrm>
                <a:off x="8783963" y="4448677"/>
                <a:ext cx="735022" cy="633406"/>
                <a:chOff x="5574622" y="922419"/>
                <a:chExt cx="576936" cy="497307"/>
              </a:xfrm>
            </p:grpSpPr>
            <p:sp>
              <p:nvSpPr>
                <p:cNvPr id="52" name="Rectangle 51"/>
                <p:cNvSpPr/>
                <p:nvPr/>
              </p:nvSpPr>
              <p:spPr bwMode="black">
                <a:xfrm>
                  <a:off x="5574622" y="922419"/>
                  <a:ext cx="576936" cy="360946"/>
                </a:xfrm>
                <a:prstGeom prst="rect">
                  <a:avLst/>
                </a:pr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505050">
                        <a:lumMod val="50000"/>
                      </a:srgbClr>
                    </a:solidFill>
                    <a:latin typeface="Segoe Light" pitchFamily="34" charset="0"/>
                  </a:endParaRPr>
                </a:p>
              </p:txBody>
            </p:sp>
            <p:sp>
              <p:nvSpPr>
                <p:cNvPr id="53" name="Isosceles Triangle 52"/>
                <p:cNvSpPr/>
                <p:nvPr/>
              </p:nvSpPr>
              <p:spPr bwMode="black">
                <a:xfrm flipV="1">
                  <a:off x="5662862" y="1251284"/>
                  <a:ext cx="202131" cy="168442"/>
                </a:xfrm>
                <a:prstGeom prst="triangle">
                  <a:avLst>
                    <a:gd name="adj" fmla="val 20000"/>
                  </a:avLst>
                </a:pr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505050">
                        <a:lumMod val="50000"/>
                      </a:srgbClr>
                    </a:solidFill>
                    <a:latin typeface="Segoe Light" pitchFamily="34" charset="0"/>
                  </a:endParaRPr>
                </a:p>
              </p:txBody>
            </p:sp>
          </p:grpSp>
          <p:sp>
            <p:nvSpPr>
              <p:cNvPr id="46" name="TextBox 45"/>
              <p:cNvSpPr txBox="1"/>
              <p:nvPr/>
            </p:nvSpPr>
            <p:spPr bwMode="black">
              <a:xfrm>
                <a:off x="8897555" y="4538634"/>
                <a:ext cx="621434" cy="266499"/>
              </a:xfrm>
              <a:prstGeom prst="rect">
                <a:avLst/>
              </a:prstGeom>
              <a:noFill/>
            </p:spPr>
            <p:txBody>
              <a:bodyPr wrap="square" lIns="0" tIns="0" rIns="0" bIns="0" rtlCol="0">
                <a:spAutoFit/>
              </a:bodyPr>
              <a:lstStyle/>
              <a:p>
                <a:r>
                  <a:rPr lang="en-US" sz="1900" b="1" dirty="0" smtClean="0">
                    <a:solidFill>
                      <a:srgbClr val="FF8C00"/>
                    </a:solidFill>
                  </a:rPr>
                  <a:t>Q</a:t>
                </a:r>
                <a:r>
                  <a:rPr lang="en-US" sz="1900" dirty="0" smtClean="0">
                    <a:solidFill>
                      <a:srgbClr val="FF8C00"/>
                    </a:solidFill>
                  </a:rPr>
                  <a:t>&amp;</a:t>
                </a:r>
                <a:r>
                  <a:rPr lang="en-US" sz="1900" b="1" dirty="0" smtClean="0">
                    <a:solidFill>
                      <a:srgbClr val="FF8C00"/>
                    </a:solidFill>
                  </a:rPr>
                  <a:t>A</a:t>
                </a:r>
                <a:endParaRPr lang="en-US" sz="1900" spc="-135" dirty="0">
                  <a:solidFill>
                    <a:srgbClr val="FF8C00"/>
                  </a:solidFill>
                  <a:latin typeface="Arial Black" pitchFamily="34" charset="0"/>
                  <a:cs typeface="Arial" pitchFamily="34" charset="0"/>
                </a:endParaRPr>
              </a:p>
            </p:txBody>
          </p:sp>
        </p:grpSp>
        <p:sp>
          <p:nvSpPr>
            <p:cNvPr id="49" name="Rectangle 48"/>
            <p:cNvSpPr/>
            <p:nvPr/>
          </p:nvSpPr>
          <p:spPr bwMode="auto">
            <a:xfrm>
              <a:off x="7214627" y="4784995"/>
              <a:ext cx="1188720" cy="1188720"/>
            </a:xfrm>
            <a:prstGeom prst="rect">
              <a:avLst/>
            </a:prstGeom>
            <a:solidFill>
              <a:schemeClr val="accent5"/>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smtClean="0">
                  <a:solidFill>
                    <a:srgbClr val="FFFFFF"/>
                  </a:solidFill>
                  <a:ea typeface="Segoe UI" pitchFamily="34" charset="0"/>
                  <a:cs typeface="Segoe UI" pitchFamily="34" charset="0"/>
                </a:rPr>
                <a:t>Mobility</a:t>
              </a:r>
              <a:endParaRPr lang="en-US" kern="0" dirty="0">
                <a:solidFill>
                  <a:srgbClr val="FFFFFF"/>
                </a:solidFill>
                <a:ea typeface="Segoe UI" pitchFamily="34" charset="0"/>
                <a:cs typeface="Segoe UI" pitchFamily="34" charset="0"/>
              </a:endParaRPr>
            </a:p>
          </p:txBody>
        </p:sp>
        <p:grpSp>
          <p:nvGrpSpPr>
            <p:cNvPr id="14" name="Group 13"/>
            <p:cNvGrpSpPr/>
            <p:nvPr/>
          </p:nvGrpSpPr>
          <p:grpSpPr>
            <a:xfrm>
              <a:off x="7492538" y="5217702"/>
              <a:ext cx="728879" cy="719102"/>
              <a:chOff x="10280016" y="4544833"/>
              <a:chExt cx="728879" cy="719102"/>
            </a:xfrm>
          </p:grpSpPr>
          <p:grpSp>
            <p:nvGrpSpPr>
              <p:cNvPr id="58" name="Group 57"/>
              <p:cNvGrpSpPr/>
              <p:nvPr/>
            </p:nvGrpSpPr>
            <p:grpSpPr bwMode="black">
              <a:xfrm>
                <a:off x="10280016" y="4544833"/>
                <a:ext cx="728879" cy="719102"/>
                <a:chOff x="2916435" y="3914152"/>
                <a:chExt cx="930763" cy="918513"/>
              </a:xfrm>
            </p:grpSpPr>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endParaRPr lang="en-US" sz="900" dirty="0">
                    <a:solidFill>
                      <a:srgbClr val="FFFFFF"/>
                    </a:solidFill>
                  </a:endParaRPr>
                </a:p>
              </p:txBody>
            </p:sp>
          </p:grpSp>
          <p:sp>
            <p:nvSpPr>
              <p:cNvPr id="61" name="Freeform 60"/>
              <p:cNvSpPr/>
              <p:nvPr>
                <p:custDataLst>
                  <p:tags r:id="rId1"/>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bg1"/>
              </a:solidFill>
              <a:ln w="19050" cap="flat" cmpd="sng" algn="ctr">
                <a:noFill/>
                <a:prstDash val="solid"/>
              </a:ln>
              <a:effectLst/>
            </p:spPr>
            <p:txBody>
              <a:bodyPr rtlCol="0" anchor="ctr"/>
              <a:lstStyle/>
              <a:p>
                <a:pPr algn="ctr" defTabSz="914400">
                  <a:defRPr/>
                </a:pPr>
                <a:endParaRPr lang="en-US" kern="0">
                  <a:solidFill>
                    <a:sysClr val="window" lastClr="FFFFFF"/>
                  </a:solidFill>
                  <a:latin typeface="Arial"/>
                </a:endParaRPr>
              </a:p>
            </p:txBody>
          </p:sp>
        </p:grpSp>
        <p:sp>
          <p:nvSpPr>
            <p:cNvPr id="39" name="Rectangle 38"/>
            <p:cNvSpPr/>
            <p:nvPr/>
          </p:nvSpPr>
          <p:spPr bwMode="auto">
            <a:xfrm>
              <a:off x="8533988" y="2205052"/>
              <a:ext cx="3424510" cy="1173984"/>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Share </a:t>
              </a:r>
              <a:r>
                <a:rPr lang="en-US" dirty="0" smtClean="0">
                  <a:solidFill>
                    <a:srgbClr val="FFFFFF"/>
                  </a:solidFill>
                </a:rPr>
                <a:t>data views and workbooks refreshable </a:t>
              </a:r>
              <a:r>
                <a:rPr lang="en-US" dirty="0">
                  <a:solidFill>
                    <a:srgbClr val="FFFFFF"/>
                  </a:solidFill>
                </a:rPr>
                <a:t>from </a:t>
              </a:r>
              <a:r>
                <a:rPr lang="en-US" dirty="0" smtClean="0">
                  <a:solidFill>
                    <a:srgbClr val="FFFFFF"/>
                  </a:solidFill>
                </a:rPr>
                <a:t>on-premises </a:t>
              </a:r>
              <a:r>
                <a:rPr lang="en-US" dirty="0">
                  <a:solidFill>
                    <a:srgbClr val="FFFFFF"/>
                  </a:solidFill>
                </a:rPr>
                <a:t>and cloud based data sources, with </a:t>
              </a:r>
              <a:r>
                <a:rPr lang="en-US" b="1" dirty="0">
                  <a:solidFill>
                    <a:srgbClr val="FFFFFF"/>
                  </a:solidFill>
                </a:rPr>
                <a:t>Power BI </a:t>
              </a:r>
              <a:r>
                <a:rPr lang="en-US" b="1" dirty="0" smtClean="0">
                  <a:solidFill>
                    <a:srgbClr val="FFFFFF"/>
                  </a:solidFill>
                </a:rPr>
                <a:t>Sites</a:t>
              </a:r>
              <a:endParaRPr lang="en-US" b="1" kern="0" dirty="0">
                <a:solidFill>
                  <a:srgbClr val="FFFFFF"/>
                </a:solidFill>
                <a:ea typeface="Segoe UI" pitchFamily="34" charset="0"/>
                <a:cs typeface="Segoe UI" pitchFamily="34" charset="0"/>
              </a:endParaRPr>
            </a:p>
          </p:txBody>
        </p:sp>
        <p:sp>
          <p:nvSpPr>
            <p:cNvPr id="50" name="Rectangle 49"/>
            <p:cNvSpPr/>
            <p:nvPr/>
          </p:nvSpPr>
          <p:spPr bwMode="auto">
            <a:xfrm>
              <a:off x="8533988" y="3497772"/>
              <a:ext cx="3424510" cy="1173984"/>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Ask questions and get immediate answers with natural language query</a:t>
              </a:r>
            </a:p>
          </p:txBody>
        </p:sp>
        <p:sp>
          <p:nvSpPr>
            <p:cNvPr id="51" name="Rectangle 50"/>
            <p:cNvSpPr/>
            <p:nvPr/>
          </p:nvSpPr>
          <p:spPr bwMode="auto">
            <a:xfrm>
              <a:off x="8528681" y="4790596"/>
              <a:ext cx="3424510" cy="1173984"/>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a:solidFill>
                    <a:srgbClr val="FFFFFF"/>
                  </a:solidFill>
                </a:rPr>
                <a:t>Mobile access </a:t>
              </a:r>
              <a:r>
                <a:rPr lang="en-US" dirty="0" smtClean="0">
                  <a:solidFill>
                    <a:srgbClr val="FFFFFF"/>
                  </a:solidFill>
                </a:rPr>
                <a:t>through </a:t>
              </a:r>
              <a:r>
                <a:rPr lang="en-US" dirty="0">
                  <a:solidFill>
                    <a:srgbClr val="FFFFFF"/>
                  </a:solidFill>
                </a:rPr>
                <a:t>HTML5 </a:t>
              </a:r>
              <a:r>
                <a:rPr lang="en-US" dirty="0" smtClean="0">
                  <a:solidFill>
                    <a:srgbClr val="FFFFFF"/>
                  </a:solidFill>
                </a:rPr>
                <a:t>and </a:t>
              </a:r>
              <a:r>
                <a:rPr lang="en-US" dirty="0">
                  <a:solidFill>
                    <a:srgbClr val="FFFFFF"/>
                  </a:solidFill>
                </a:rPr>
                <a:t>touch optimized </a:t>
              </a:r>
              <a:r>
                <a:rPr lang="en-US" dirty="0" smtClean="0">
                  <a:solidFill>
                    <a:srgbClr val="FFFFFF"/>
                  </a:solidFill>
                </a:rPr>
                <a:t>apps</a:t>
              </a:r>
              <a:endParaRPr lang="en-US" kern="0" dirty="0">
                <a:solidFill>
                  <a:srgbClr val="FFFFFF"/>
                </a:solidFill>
                <a:ea typeface="Segoe UI" pitchFamily="34" charset="0"/>
                <a:cs typeface="Segoe UI" pitchFamily="34" charset="0"/>
              </a:endParaRPr>
            </a:p>
          </p:txBody>
        </p:sp>
      </p:grpSp>
      <p:sp>
        <p:nvSpPr>
          <p:cNvPr id="56" name="Rectangle 55"/>
          <p:cNvSpPr/>
          <p:nvPr/>
        </p:nvSpPr>
        <p:spPr bwMode="auto">
          <a:xfrm>
            <a:off x="486715" y="6179628"/>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Scalable  |  Manageable  |  Trusted  </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7" name="Cross 56"/>
          <p:cNvSpPr/>
          <p:nvPr/>
        </p:nvSpPr>
        <p:spPr bwMode="auto">
          <a:xfrm>
            <a:off x="5798635" y="3519537"/>
            <a:ext cx="798760" cy="798152"/>
          </a:xfrm>
          <a:prstGeom prst="plus">
            <a:avLst>
              <a:gd name="adj" fmla="val 40783"/>
            </a:avLst>
          </a:prstGeom>
          <a:solidFill>
            <a:schemeClr val="bg2">
              <a:lumMod val="50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2559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0-#ppt_w/2"/>
                                          </p:val>
                                        </p:tav>
                                        <p:tav tm="100000">
                                          <p:val>
                                            <p:strVal val="#ppt_x"/>
                                          </p:val>
                                        </p:tav>
                                      </p:tavLst>
                                    </p:anim>
                                    <p:anim calcmode="lin" valueType="num">
                                      <p:cBhvr additive="base">
                                        <p:cTn id="11" dur="10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1+#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 y="0"/>
            <a:ext cx="12436475" cy="6985592"/>
          </a:xfrm>
          <a:prstGeom prst="rect">
            <a:avLst/>
          </a:prstGeom>
        </p:spPr>
      </p:pic>
      <p:sp>
        <p:nvSpPr>
          <p:cNvPr id="33" name="Rectangle 32"/>
          <p:cNvSpPr/>
          <p:nvPr/>
        </p:nvSpPr>
        <p:spPr>
          <a:xfrm>
            <a:off x="274638" y="2125662"/>
            <a:ext cx="10972800" cy="4572001"/>
          </a:xfrm>
          <a:prstGeom prst="rect">
            <a:avLst/>
          </a:prstGeom>
          <a:solidFill>
            <a:srgbClr val="DC3C00">
              <a:alpha val="92000"/>
            </a:srgbClr>
          </a:solidFill>
          <a:ln w="25400"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pic>
        <p:nvPicPr>
          <p:cNvPr id="34" name="Picture 3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1087" y="2316162"/>
            <a:ext cx="1304123" cy="285764"/>
          </a:xfrm>
          <a:prstGeom prst="rect">
            <a:avLst/>
          </a:prstGeom>
        </p:spPr>
      </p:pic>
      <p:sp>
        <p:nvSpPr>
          <p:cNvPr id="35" name="TextBox 34"/>
          <p:cNvSpPr txBox="1"/>
          <p:nvPr/>
        </p:nvSpPr>
        <p:spPr>
          <a:xfrm>
            <a:off x="474663" y="3018215"/>
            <a:ext cx="5943600" cy="892552"/>
          </a:xfrm>
          <a:prstGeom prst="rect">
            <a:avLst/>
          </a:prstGeom>
          <a:noFill/>
        </p:spPr>
        <p:txBody>
          <a:bodyPr wrap="square" rtlCol="0">
            <a:spAutoFit/>
          </a:bodyPr>
          <a:lstStyle/>
          <a:p>
            <a:pPr defTabSz="932742"/>
            <a:r>
              <a:rPr lang="en-US" sz="5200" dirty="0" smtClean="0">
                <a:gradFill>
                  <a:gsLst>
                    <a:gs pos="2917">
                      <a:srgbClr val="FFFFFF"/>
                    </a:gs>
                    <a:gs pos="100000">
                      <a:srgbClr val="FFFFFF"/>
                    </a:gs>
                  </a:gsLst>
                  <a:lin ang="5400000" scaled="0"/>
                </a:gradFill>
                <a:latin typeface="Segoe UI Light"/>
              </a:rPr>
              <a:t>Next Steps</a:t>
            </a:r>
            <a:endParaRPr lang="en-US" sz="5200" dirty="0">
              <a:gradFill>
                <a:gsLst>
                  <a:gs pos="2917">
                    <a:srgbClr val="FFFFFF"/>
                  </a:gs>
                  <a:gs pos="100000">
                    <a:srgbClr val="FFFFFF"/>
                  </a:gs>
                </a:gsLst>
                <a:lin ang="5400000" scaled="0"/>
              </a:gradFill>
              <a:latin typeface="Segoe UI Light"/>
            </a:endParaRPr>
          </a:p>
        </p:txBody>
      </p:sp>
      <p:sp>
        <p:nvSpPr>
          <p:cNvPr id="36" name="TextBox 35"/>
          <p:cNvSpPr txBox="1"/>
          <p:nvPr/>
        </p:nvSpPr>
        <p:spPr>
          <a:xfrm>
            <a:off x="474663" y="3967163"/>
            <a:ext cx="10475731" cy="1917448"/>
          </a:xfrm>
          <a:prstGeom prst="rect">
            <a:avLst/>
          </a:prstGeom>
          <a:noFill/>
        </p:spPr>
        <p:txBody>
          <a:bodyPr wrap="square" tIns="0" rtlCol="0" anchor="t" anchorCtr="0">
            <a:spAutoFit/>
          </a:bodyPr>
          <a:lstStyle/>
          <a:p>
            <a:pPr defTabSz="914099" fontAlgn="base">
              <a:lnSpc>
                <a:spcPct val="90000"/>
              </a:lnSpc>
              <a:spcAft>
                <a:spcPts val="1200"/>
              </a:spcAft>
            </a:pPr>
            <a:endParaRPr lang="en-US" sz="2800" dirty="0" smtClean="0">
              <a:gradFill>
                <a:gsLst>
                  <a:gs pos="9000">
                    <a:srgbClr val="FFFFFF"/>
                  </a:gs>
                  <a:gs pos="38000">
                    <a:srgbClr val="FFFFFF"/>
                  </a:gs>
                </a:gsLst>
                <a:lin ang="5400000" scaled="0"/>
              </a:gradFill>
              <a:latin typeface="Segoe UI Light"/>
            </a:endParaRPr>
          </a:p>
          <a:p>
            <a:pPr defTabSz="914099" fontAlgn="base">
              <a:lnSpc>
                <a:spcPct val="90000"/>
              </a:lnSpc>
              <a:spcAft>
                <a:spcPts val="1200"/>
              </a:spcAft>
            </a:pPr>
            <a:r>
              <a:rPr lang="en-US" sz="3600" dirty="0" smtClean="0">
                <a:gradFill>
                  <a:gsLst>
                    <a:gs pos="9000">
                      <a:srgbClr val="FFFFFF"/>
                    </a:gs>
                    <a:gs pos="38000">
                      <a:srgbClr val="FFFFFF"/>
                    </a:gs>
                  </a:gsLst>
                  <a:lin ang="5400000" scaled="0"/>
                </a:gradFill>
                <a:latin typeface="Segoe UI Light"/>
              </a:rPr>
              <a:t>Try Power BI for Office 365 at:</a:t>
            </a:r>
            <a:br>
              <a:rPr lang="en-US" sz="3600" dirty="0" smtClean="0">
                <a:gradFill>
                  <a:gsLst>
                    <a:gs pos="9000">
                      <a:srgbClr val="FFFFFF"/>
                    </a:gs>
                    <a:gs pos="38000">
                      <a:srgbClr val="FFFFFF"/>
                    </a:gs>
                  </a:gsLst>
                  <a:lin ang="5400000" scaled="0"/>
                </a:gradFill>
                <a:latin typeface="Segoe UI Light"/>
              </a:rPr>
            </a:br>
            <a:r>
              <a:rPr lang="en-US" sz="6000" b="1" dirty="0" smtClean="0">
                <a:gradFill>
                  <a:gsLst>
                    <a:gs pos="9000">
                      <a:srgbClr val="FFFFFF"/>
                    </a:gs>
                    <a:gs pos="38000">
                      <a:srgbClr val="FFFFFF"/>
                    </a:gs>
                  </a:gsLst>
                  <a:lin ang="5400000" scaled="0"/>
                </a:gradFill>
                <a:latin typeface="Segoe UI Light"/>
              </a:rPr>
              <a:t>www.powerbi.com</a:t>
            </a:r>
          </a:p>
        </p:txBody>
      </p:sp>
    </p:spTree>
    <p:extLst>
      <p:ext uri="{BB962C8B-B14F-4D97-AF65-F5344CB8AC3E}">
        <p14:creationId xmlns:p14="http://schemas.microsoft.com/office/powerpoint/2010/main" val="80358361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36004" lvl="0" indent="-134385" defTabSz="932290" fontAlgn="base">
              <a:spcBef>
                <a:spcPts val="1224"/>
              </a:spcBef>
              <a:spcAft>
                <a:spcPct val="0"/>
              </a:spcAft>
              <a:defRPr/>
            </a:pPr>
            <a:r>
              <a:rPr lang="en-US" dirty="0" smtClean="0"/>
              <a:t>Analyzing data with Excel</a:t>
            </a:r>
            <a:br>
              <a:rPr lang="en-US" dirty="0" smtClean="0"/>
            </a:br>
            <a:endParaRPr lang="en-US" dirty="0"/>
          </a:p>
        </p:txBody>
      </p:sp>
      <p:grpSp>
        <p:nvGrpSpPr>
          <p:cNvPr id="4" name="Group 3"/>
          <p:cNvGrpSpPr/>
          <p:nvPr/>
        </p:nvGrpSpPr>
        <p:grpSpPr>
          <a:xfrm>
            <a:off x="274638" y="1798130"/>
            <a:ext cx="5455524" cy="4346068"/>
            <a:chOff x="274638" y="1798130"/>
            <a:chExt cx="5455524" cy="4346068"/>
          </a:xfrm>
        </p:grpSpPr>
        <p:sp>
          <p:nvSpPr>
            <p:cNvPr id="37" name="Rectangle 36"/>
            <p:cNvSpPr/>
            <p:nvPr/>
          </p:nvSpPr>
          <p:spPr bwMode="auto">
            <a:xfrm>
              <a:off x="274638" y="3269746"/>
              <a:ext cx="1330562" cy="1408176"/>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smtClean="0">
                  <a:gradFill>
                    <a:gsLst>
                      <a:gs pos="0">
                        <a:srgbClr val="FFFFFF"/>
                      </a:gs>
                      <a:gs pos="100000">
                        <a:srgbClr val="FFFFFF"/>
                      </a:gs>
                    </a:gsLst>
                    <a:lin ang="5400000" scaled="0"/>
                  </a:gradFill>
                  <a:ea typeface="Segoe UI" pitchFamily="34" charset="0"/>
                  <a:cs typeface="Segoe UI" pitchFamily="34" charset="0"/>
                </a:rPr>
                <a:t>Analyze</a:t>
              </a: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flipH="1">
              <a:off x="625693" y="3701496"/>
              <a:ext cx="592992" cy="815913"/>
              <a:chOff x="1539997" y="3645051"/>
              <a:chExt cx="800271" cy="1108369"/>
            </a:xfrm>
            <a:solidFill>
              <a:schemeClr val="bg1"/>
            </a:solidFill>
          </p:grpSpPr>
          <p:sp>
            <p:nvSpPr>
              <p:cNvPr id="31" name="Rectangle 24"/>
              <p:cNvSpPr/>
              <p:nvPr/>
            </p:nvSpPr>
            <p:spPr>
              <a:xfrm>
                <a:off x="1539997"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33" name="Freeform 32"/>
              <p:cNvSpPr>
                <a:spLocks noEditPoints="1"/>
              </p:cNvSpPr>
              <p:nvPr/>
            </p:nvSpPr>
            <p:spPr bwMode="black">
              <a:xfrm rot="17995606">
                <a:off x="1607408"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solidFill>
                    <a:srgbClr val="505050"/>
                  </a:solidFill>
                </a:endParaRPr>
              </a:p>
            </p:txBody>
          </p:sp>
        </p:grpSp>
        <p:sp>
          <p:nvSpPr>
            <p:cNvPr id="44" name="Rectangle 43"/>
            <p:cNvSpPr/>
            <p:nvPr/>
          </p:nvSpPr>
          <p:spPr bwMode="auto">
            <a:xfrm>
              <a:off x="274638" y="4734646"/>
              <a:ext cx="1330562" cy="1408176"/>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kern="0" dirty="0">
                  <a:gradFill>
                    <a:gsLst>
                      <a:gs pos="0">
                        <a:srgbClr val="FFFFFF"/>
                      </a:gs>
                      <a:gs pos="100000">
                        <a:srgbClr val="FFFFFF"/>
                      </a:gs>
                    </a:gsLst>
                    <a:lin ang="5400000" scaled="0"/>
                  </a:gradFill>
                  <a:ea typeface="Segoe UI" pitchFamily="34" charset="0"/>
                  <a:cs typeface="Segoe UI" pitchFamily="34" charset="0"/>
                </a:rPr>
                <a:t>Visualize</a:t>
              </a:r>
            </a:p>
          </p:txBody>
        </p:sp>
        <p:sp>
          <p:nvSpPr>
            <p:cNvPr id="34" name="Freeform 33"/>
            <p:cNvSpPr/>
            <p:nvPr>
              <p:custDataLst>
                <p:tags r:id="rId1"/>
              </p:custDataLst>
            </p:nvPr>
          </p:nvSpPr>
          <p:spPr>
            <a:xfrm>
              <a:off x="581675" y="5175777"/>
              <a:ext cx="760692" cy="759786"/>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bg1"/>
            </a:solidFill>
            <a:ln w="19050" cap="flat" cmpd="sng" algn="ctr">
              <a:noFill/>
              <a:prstDash val="solid"/>
            </a:ln>
            <a:effectLst/>
          </p:spPr>
          <p:txBody>
            <a:bodyPr rtlCol="0" anchor="ctr"/>
            <a:lstStyle/>
            <a:p>
              <a:pPr algn="ctr" defTabSz="914400">
                <a:defRPr/>
              </a:pPr>
              <a:endParaRPr lang="en-US" kern="0">
                <a:solidFill>
                  <a:sysClr val="window" lastClr="FFFFFF"/>
                </a:solidFill>
                <a:latin typeface="Arial"/>
              </a:endParaRPr>
            </a:p>
          </p:txBody>
        </p:sp>
        <p:sp>
          <p:nvSpPr>
            <p:cNvPr id="71" name="Rectangle 70"/>
            <p:cNvSpPr/>
            <p:nvPr/>
          </p:nvSpPr>
          <p:spPr bwMode="auto">
            <a:xfrm>
              <a:off x="274638" y="1798130"/>
              <a:ext cx="1330562" cy="1408176"/>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kern="0" dirty="0" smtClean="0">
                  <a:gradFill>
                    <a:gsLst>
                      <a:gs pos="0">
                        <a:srgbClr val="FFFFFF"/>
                      </a:gs>
                      <a:gs pos="100000">
                        <a:srgbClr val="FFFFFF"/>
                      </a:gs>
                    </a:gsLst>
                    <a:lin ang="5400000" scaled="0"/>
                  </a:gradFill>
                  <a:ea typeface="Segoe UI" pitchFamily="34" charset="0"/>
                  <a:cs typeface="Segoe UI" pitchFamily="34" charset="0"/>
                </a:rPr>
                <a:t>Discover</a:t>
              </a: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8"/>
            <p:cNvSpPr>
              <a:spLocks noEditPoints="1"/>
            </p:cNvSpPr>
            <p:nvPr/>
          </p:nvSpPr>
          <p:spPr bwMode="black">
            <a:xfrm>
              <a:off x="522439" y="2221171"/>
              <a:ext cx="819927" cy="804914"/>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38" name="Rectangle 37"/>
            <p:cNvSpPr/>
            <p:nvPr/>
          </p:nvSpPr>
          <p:spPr bwMode="auto">
            <a:xfrm>
              <a:off x="1590167" y="1798130"/>
              <a:ext cx="4139995" cy="1408176"/>
            </a:xfrm>
            <a:prstGeom prst="rect">
              <a:avLst/>
            </a:prstGeom>
            <a:solidFill>
              <a:srgbClr val="969696"/>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dirty="0" smtClean="0">
                  <a:gradFill>
                    <a:gsLst>
                      <a:gs pos="0">
                        <a:srgbClr val="FFFFFF"/>
                      </a:gs>
                      <a:gs pos="100000">
                        <a:srgbClr val="FFFFFF"/>
                      </a:gs>
                    </a:gsLst>
                    <a:lin ang="5400000" scaled="0"/>
                  </a:gradFill>
                </a:rPr>
                <a:t>Easily discover and access public and corporate </a:t>
              </a:r>
              <a:r>
                <a:rPr lang="en-US" dirty="0">
                  <a:gradFill>
                    <a:gsLst>
                      <a:gs pos="0">
                        <a:srgbClr val="FFFFFF"/>
                      </a:gs>
                      <a:gs pos="100000">
                        <a:srgbClr val="FFFFFF"/>
                      </a:gs>
                    </a:gsLst>
                    <a:lin ang="5400000" scaled="0"/>
                  </a:gradFill>
                </a:rPr>
                <a:t>data </a:t>
              </a:r>
              <a:r>
                <a:rPr lang="en-US" dirty="0" smtClean="0">
                  <a:gradFill>
                    <a:gsLst>
                      <a:gs pos="0">
                        <a:srgbClr val="FFFFFF"/>
                      </a:gs>
                      <a:gs pos="100000">
                        <a:srgbClr val="FFFFFF"/>
                      </a:gs>
                    </a:gsLst>
                    <a:lin ang="5400000" scaled="0"/>
                  </a:gradFill>
                </a:rPr>
                <a:t>with </a:t>
              </a:r>
              <a:r>
                <a:rPr lang="en-US" b="1" dirty="0">
                  <a:gradFill>
                    <a:gsLst>
                      <a:gs pos="0">
                        <a:srgbClr val="FFFFFF"/>
                      </a:gs>
                      <a:gs pos="100000">
                        <a:srgbClr val="FFFFFF"/>
                      </a:gs>
                    </a:gsLst>
                    <a:lin ang="5400000" scaled="0"/>
                  </a:gradFill>
                </a:rPr>
                <a:t>Power </a:t>
              </a:r>
              <a:r>
                <a:rPr lang="en-US" b="1" dirty="0" smtClean="0">
                  <a:gradFill>
                    <a:gsLst>
                      <a:gs pos="0">
                        <a:srgbClr val="FFFFFF"/>
                      </a:gs>
                      <a:gs pos="100000">
                        <a:srgbClr val="FFFFFF"/>
                      </a:gs>
                    </a:gsLst>
                    <a:lin ang="5400000" scaled="0"/>
                  </a:gradFill>
                </a:rPr>
                <a:t>Query</a:t>
              </a: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1590167" y="3267076"/>
              <a:ext cx="4139995" cy="1408176"/>
            </a:xfrm>
            <a:prstGeom prst="rect">
              <a:avLst/>
            </a:prstGeom>
            <a:solidFill>
              <a:srgbClr val="969696"/>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smtClean="0">
                  <a:gradFill>
                    <a:gsLst>
                      <a:gs pos="0">
                        <a:srgbClr val="FFFFFF"/>
                      </a:gs>
                      <a:gs pos="100000">
                        <a:srgbClr val="FFFFFF"/>
                      </a:gs>
                    </a:gsLst>
                    <a:lin ang="5400000" scaled="0"/>
                  </a:gradFill>
                </a:rPr>
                <a:t>Model &amp; analyze 100’s of </a:t>
              </a:r>
              <a:r>
                <a:rPr lang="en-US" dirty="0">
                  <a:gradFill>
                    <a:gsLst>
                      <a:gs pos="0">
                        <a:srgbClr val="FFFFFF"/>
                      </a:gs>
                      <a:gs pos="100000">
                        <a:srgbClr val="FFFFFF"/>
                      </a:gs>
                    </a:gsLst>
                    <a:lin ang="5400000" scaled="0"/>
                  </a:gradFill>
                </a:rPr>
                <a:t>m</a:t>
              </a:r>
              <a:r>
                <a:rPr lang="en-US" dirty="0" smtClean="0">
                  <a:gradFill>
                    <a:gsLst>
                      <a:gs pos="0">
                        <a:srgbClr val="FFFFFF"/>
                      </a:gs>
                      <a:gs pos="100000">
                        <a:srgbClr val="FFFFFF"/>
                      </a:gs>
                    </a:gsLst>
                    <a:lin ang="5400000" scaled="0"/>
                  </a:gradFill>
                </a:rPr>
                <a:t>illions of rows lightning fast with </a:t>
              </a:r>
              <a:r>
                <a:rPr lang="en-US" b="1" dirty="0">
                  <a:gradFill>
                    <a:gsLst>
                      <a:gs pos="0">
                        <a:srgbClr val="FFFFFF"/>
                      </a:gs>
                      <a:gs pos="100000">
                        <a:srgbClr val="FFFFFF"/>
                      </a:gs>
                    </a:gsLst>
                    <a:lin ang="5400000" scaled="0"/>
                  </a:gradFill>
                </a:rPr>
                <a:t>Power Pivot</a:t>
              </a:r>
            </a:p>
          </p:txBody>
        </p:sp>
        <p:sp>
          <p:nvSpPr>
            <p:cNvPr id="41" name="Rectangle 40"/>
            <p:cNvSpPr/>
            <p:nvPr/>
          </p:nvSpPr>
          <p:spPr bwMode="auto">
            <a:xfrm>
              <a:off x="1590167" y="4736022"/>
              <a:ext cx="4139995" cy="1408176"/>
            </a:xfrm>
            <a:prstGeom prst="rect">
              <a:avLst/>
            </a:prstGeom>
            <a:solidFill>
              <a:srgbClr val="969696"/>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lnSpc>
                  <a:spcPct val="90000"/>
                </a:lnSpc>
                <a:spcBef>
                  <a:spcPct val="0"/>
                </a:spcBef>
                <a:spcAft>
                  <a:spcPct val="0"/>
                </a:spcAft>
                <a:defRPr/>
              </a:pPr>
              <a:r>
                <a:rPr lang="en-US" dirty="0" smtClean="0">
                  <a:gradFill>
                    <a:gsLst>
                      <a:gs pos="0">
                        <a:srgbClr val="FFFFFF"/>
                      </a:gs>
                      <a:gs pos="100000">
                        <a:srgbClr val="FFFFFF"/>
                      </a:gs>
                    </a:gsLst>
                    <a:lin ang="5400000" scaled="0"/>
                  </a:gradFill>
                </a:rPr>
                <a:t>Explore and visualize data in new ways with </a:t>
              </a:r>
              <a:r>
                <a:rPr lang="en-US" b="1" dirty="0" smtClean="0">
                  <a:gradFill>
                    <a:gsLst>
                      <a:gs pos="0">
                        <a:srgbClr val="FFFFFF"/>
                      </a:gs>
                      <a:gs pos="100000">
                        <a:srgbClr val="FFFFFF"/>
                      </a:gs>
                    </a:gsLst>
                    <a:lin ang="5400000" scaled="0"/>
                  </a:gradFill>
                </a:rPr>
                <a:t>Power </a:t>
              </a:r>
              <a:r>
                <a:rPr lang="en-US" b="1" dirty="0">
                  <a:gradFill>
                    <a:gsLst>
                      <a:gs pos="0">
                        <a:srgbClr val="FFFFFF"/>
                      </a:gs>
                      <a:gs pos="100000">
                        <a:srgbClr val="FFFFFF"/>
                      </a:gs>
                    </a:gsLst>
                    <a:lin ang="5400000" scaled="0"/>
                  </a:gradFill>
                </a:rPr>
                <a:t>View </a:t>
              </a:r>
              <a:r>
                <a:rPr lang="en-US" dirty="0">
                  <a:gradFill>
                    <a:gsLst>
                      <a:gs pos="0">
                        <a:srgbClr val="FFFFFF"/>
                      </a:gs>
                      <a:gs pos="100000">
                        <a:srgbClr val="FFFFFF"/>
                      </a:gs>
                    </a:gsLst>
                    <a:lin ang="5400000" scaled="0"/>
                  </a:gradFill>
                </a:rPr>
                <a:t>and </a:t>
              </a:r>
              <a:r>
                <a:rPr lang="en-US" b="1" dirty="0">
                  <a:gradFill>
                    <a:gsLst>
                      <a:gs pos="0">
                        <a:srgbClr val="FFFFFF"/>
                      </a:gs>
                      <a:gs pos="100000">
                        <a:srgbClr val="FFFFFF"/>
                      </a:gs>
                    </a:gsLst>
                    <a:lin ang="5400000" scaled="0"/>
                  </a:gradFill>
                </a:rPr>
                <a:t>Power Map</a:t>
              </a:r>
            </a:p>
          </p:txBody>
        </p:sp>
      </p:grpSp>
      <p:grpSp>
        <p:nvGrpSpPr>
          <p:cNvPr id="5" name="Group 4"/>
          <p:cNvGrpSpPr/>
          <p:nvPr/>
        </p:nvGrpSpPr>
        <p:grpSpPr>
          <a:xfrm>
            <a:off x="6075393" y="1658430"/>
            <a:ext cx="6088810" cy="4648121"/>
            <a:chOff x="6075393" y="1658430"/>
            <a:chExt cx="6088810" cy="4648121"/>
          </a:xfrm>
        </p:grpSpPr>
        <p:pic>
          <p:nvPicPr>
            <p:cNvPr id="3" name="Picture 2"/>
            <p:cNvPicPr>
              <a:picLocks noChangeAspect="1"/>
            </p:cNvPicPr>
            <p:nvPr/>
          </p:nvPicPr>
          <p:blipFill>
            <a:blip r:embed="rId4"/>
            <a:stretch>
              <a:fillRect/>
            </a:stretch>
          </p:blipFill>
          <p:spPr>
            <a:xfrm>
              <a:off x="6075393" y="1658430"/>
              <a:ext cx="4488395" cy="2411214"/>
            </a:xfrm>
            <a:prstGeom prst="rect">
              <a:avLst/>
            </a:prstGeom>
          </p:spPr>
        </p:pic>
        <p:pic>
          <p:nvPicPr>
            <p:cNvPr id="56" name="Picture 55"/>
            <p:cNvPicPr>
              <a:picLocks noChangeAspect="1"/>
            </p:cNvPicPr>
            <p:nvPr/>
          </p:nvPicPr>
          <p:blipFill>
            <a:blip r:embed="rId5"/>
            <a:stretch>
              <a:fillRect/>
            </a:stretch>
          </p:blipFill>
          <p:spPr>
            <a:xfrm>
              <a:off x="7329015" y="3558876"/>
              <a:ext cx="4835188" cy="2747675"/>
            </a:xfrm>
            <a:prstGeom prst="rect">
              <a:avLst/>
            </a:prstGeom>
          </p:spPr>
        </p:pic>
      </p:grpSp>
    </p:spTree>
    <p:extLst>
      <p:ext uri="{BB962C8B-B14F-4D97-AF65-F5344CB8AC3E}">
        <p14:creationId xmlns:p14="http://schemas.microsoft.com/office/powerpoint/2010/main" val="247821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Power BI connectivity to SAP BusinessObjects BI</a:t>
            </a:r>
            <a:r>
              <a:rPr lang="en-US" sz="4800" dirty="0" smtClean="0"/>
              <a:t/>
            </a:r>
            <a:br>
              <a:rPr lang="en-US" sz="4800" dirty="0" smtClean="0"/>
            </a:br>
            <a:r>
              <a:rPr lang="en-US" sz="3200" dirty="0" smtClean="0">
                <a:gradFill>
                  <a:gsLst>
                    <a:gs pos="1250">
                      <a:schemeClr val="tx2"/>
                    </a:gs>
                    <a:gs pos="99000">
                      <a:schemeClr val="tx2"/>
                    </a:gs>
                  </a:gsLst>
                  <a:lin ang="5400000" scaled="0"/>
                </a:gradFill>
              </a:rPr>
              <a:t>Where familiar business tools meet trusted enterprise data</a:t>
            </a:r>
            <a:endParaRPr lang="en-US" sz="3600" dirty="0">
              <a:gradFill>
                <a:gsLst>
                  <a:gs pos="1250">
                    <a:schemeClr val="tx2"/>
                  </a:gs>
                  <a:gs pos="99000">
                    <a:schemeClr val="tx2"/>
                  </a:gs>
                </a:gsLst>
                <a:lin ang="5400000" scaled="0"/>
              </a:gradFill>
            </a:endParaRPr>
          </a:p>
        </p:txBody>
      </p:sp>
      <p:sp>
        <p:nvSpPr>
          <p:cNvPr id="4" name="Rectangle 3"/>
          <p:cNvSpPr/>
          <p:nvPr/>
        </p:nvSpPr>
        <p:spPr bwMode="auto">
          <a:xfrm>
            <a:off x="460278" y="2087252"/>
            <a:ext cx="7102176" cy="19003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52433" y="4338322"/>
            <a:ext cx="7110020" cy="1900394"/>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52435" y="3987642"/>
            <a:ext cx="7110018" cy="350680"/>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3066112" y="2343245"/>
            <a:ext cx="2322861" cy="855426"/>
            <a:chOff x="0" y="0"/>
            <a:chExt cx="3155926" cy="1179837"/>
          </a:xfrm>
        </p:grpSpPr>
        <p:sp>
          <p:nvSpPr>
            <p:cNvPr id="8" name="Circular Arrow 7"/>
            <p:cNvSpPr/>
            <p:nvPr/>
          </p:nvSpPr>
          <p:spPr bwMode="auto">
            <a:xfrm rot="2744773">
              <a:off x="621853" y="11463"/>
              <a:ext cx="1168375" cy="1168374"/>
            </a:xfrm>
            <a:prstGeom prst="circularArrow">
              <a:avLst/>
            </a:prstGeom>
            <a:gradFill rotWithShape="1">
              <a:gsLst>
                <a:gs pos="0">
                  <a:schemeClr val="bg1"/>
                </a:gs>
                <a:gs pos="88000">
                  <a:srgbClr val="217346"/>
                </a:gs>
              </a:gsLst>
              <a:lin ang="21000000" scaled="0"/>
            </a:gra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defTabSz="932742"/>
              <a:endParaRPr lang="en-US" sz="1799">
                <a:solidFill>
                  <a:srgbClr val="505050"/>
                </a:solidFill>
              </a:endParaRPr>
            </a:p>
          </p:txBody>
        </p:sp>
        <p:sp>
          <p:nvSpPr>
            <p:cNvPr id="9" name="Circular Arrow 8"/>
            <p:cNvSpPr/>
            <p:nvPr/>
          </p:nvSpPr>
          <p:spPr bwMode="auto">
            <a:xfrm rot="14535608">
              <a:off x="637143" y="1"/>
              <a:ext cx="1168375" cy="1168373"/>
            </a:xfrm>
            <a:prstGeom prst="circularArrow">
              <a:avLst>
                <a:gd name="adj1" fmla="val 12500"/>
                <a:gd name="adj2" fmla="val 1142319"/>
                <a:gd name="adj3" fmla="val 20457681"/>
                <a:gd name="adj4" fmla="val 9032373"/>
                <a:gd name="adj5" fmla="val 12500"/>
              </a:avLst>
            </a:prstGeom>
            <a:gradFill rotWithShape="1">
              <a:gsLst>
                <a:gs pos="0">
                  <a:srgbClr val="FFFFFF">
                    <a:lumMod val="75000"/>
                    <a:alpha val="0"/>
                  </a:srgbClr>
                </a:gs>
                <a:gs pos="88000">
                  <a:srgbClr val="217346"/>
                </a:gs>
              </a:gsLst>
              <a:lin ang="21000000" scaled="0"/>
            </a:gra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defTabSz="932742"/>
              <a:endParaRPr lang="en-US" sz="1799">
                <a:solidFill>
                  <a:srgbClr val="505050"/>
                </a:solidFill>
              </a:endParaRPr>
            </a:p>
          </p:txBody>
        </p:sp>
        <p:grpSp>
          <p:nvGrpSpPr>
            <p:cNvPr id="10" name="Group 9"/>
            <p:cNvGrpSpPr/>
            <p:nvPr/>
          </p:nvGrpSpPr>
          <p:grpSpPr>
            <a:xfrm>
              <a:off x="0" y="127444"/>
              <a:ext cx="3155926" cy="937640"/>
              <a:chOff x="0" y="127444"/>
              <a:chExt cx="3155926" cy="937640"/>
            </a:xfrm>
          </p:grpSpPr>
          <p:pic>
            <p:nvPicPr>
              <p:cNvPr id="11" name="Picture 10" descr="image001"/>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0" y="128049"/>
                <a:ext cx="557759"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51110" y="127444"/>
                <a:ext cx="548640" cy="548640"/>
              </a:xfrm>
              <a:prstGeom prst="rect">
                <a:avLst/>
              </a:prstGeom>
            </p:spPr>
          </p:pic>
          <p:sp>
            <p:nvSpPr>
              <p:cNvPr id="13" name="TextBox 51"/>
              <p:cNvSpPr txBox="1"/>
              <p:nvPr/>
            </p:nvSpPr>
            <p:spPr>
              <a:xfrm>
                <a:off x="74305" y="683036"/>
                <a:ext cx="1558925" cy="382048"/>
              </a:xfrm>
              <a:prstGeom prst="rect">
                <a:avLst/>
              </a:prstGeom>
              <a:noFill/>
            </p:spPr>
            <p:txBody>
              <a:bodyPr wrap="square" lIns="0" tIns="0" rIns="0" bIns="0" rtlCol="0">
                <a:spAutoFit/>
              </a:bodyPr>
              <a:lstStyle/>
              <a:p>
                <a:pPr defTabSz="932742"/>
                <a:r>
                  <a:rPr lang="en-US" spc="-70" dirty="0">
                    <a:solidFill>
                      <a:srgbClr val="217346"/>
                    </a:solidFill>
                    <a:ea typeface="SimSun" panose="02010600030101010101" pitchFamily="2" charset="-122"/>
                    <a:cs typeface="Times New Roman" panose="02020603050405020304" pitchFamily="18" charset="0"/>
                  </a:rPr>
                  <a:t>Excel</a:t>
                </a:r>
                <a:endParaRPr lang="en-US" sz="1400" dirty="0">
                  <a:solidFill>
                    <a:srgbClr val="505050"/>
                  </a:solidFill>
                  <a:latin typeface="Times New Roman" panose="02020603050405020304" pitchFamily="18" charset="0"/>
                  <a:ea typeface="SimSun" panose="02010600030101010101" pitchFamily="2" charset="-122"/>
                </a:endParaRPr>
              </a:p>
            </p:txBody>
          </p:sp>
          <p:sp>
            <p:nvSpPr>
              <p:cNvPr id="14" name="TextBox 52"/>
              <p:cNvSpPr txBox="1"/>
              <p:nvPr/>
            </p:nvSpPr>
            <p:spPr>
              <a:xfrm>
                <a:off x="1810955" y="675619"/>
                <a:ext cx="1344971" cy="382048"/>
              </a:xfrm>
              <a:prstGeom prst="rect">
                <a:avLst/>
              </a:prstGeom>
              <a:noFill/>
            </p:spPr>
            <p:txBody>
              <a:bodyPr wrap="square" lIns="0" tIns="0" rIns="0" bIns="0" rtlCol="0">
                <a:spAutoFit/>
              </a:bodyPr>
              <a:lstStyle/>
              <a:p>
                <a:pPr defTabSz="932742"/>
                <a:r>
                  <a:rPr lang="en-US" spc="-70" dirty="0">
                    <a:solidFill>
                      <a:srgbClr val="217346"/>
                    </a:solidFill>
                    <a:ea typeface="SimSun" panose="02010600030101010101" pitchFamily="2" charset="-122"/>
                    <a:cs typeface="Times New Roman" panose="02020603050405020304" pitchFamily="18" charset="0"/>
                  </a:rPr>
                  <a:t>Power BI</a:t>
                </a:r>
                <a:endParaRPr lang="en-US" sz="1400" dirty="0">
                  <a:solidFill>
                    <a:srgbClr val="505050"/>
                  </a:solidFill>
                  <a:latin typeface="Times New Roman" panose="02020603050405020304" pitchFamily="18" charset="0"/>
                  <a:ea typeface="SimSun" panose="02010600030101010101" pitchFamily="2" charset="-122"/>
                </a:endParaRPr>
              </a:p>
            </p:txBody>
          </p:sp>
        </p:grpSp>
      </p:grpSp>
      <p:sp>
        <p:nvSpPr>
          <p:cNvPr id="15" name="TextBox 14"/>
          <p:cNvSpPr txBox="1"/>
          <p:nvPr/>
        </p:nvSpPr>
        <p:spPr>
          <a:xfrm>
            <a:off x="3161564" y="5207851"/>
            <a:ext cx="2724144" cy="544765"/>
          </a:xfrm>
          <a:prstGeom prst="rect">
            <a:avLst/>
          </a:prstGeom>
          <a:noFill/>
        </p:spPr>
        <p:txBody>
          <a:bodyPr wrap="none" lIns="182880" tIns="146304" rIns="182880" bIns="146304" rtlCol="0">
            <a:spAutoFit/>
          </a:bodyPr>
          <a:lstStyle/>
          <a:p>
            <a:pPr defTabSz="932742">
              <a:lnSpc>
                <a:spcPct val="90000"/>
              </a:lnSpc>
            </a:pPr>
            <a:r>
              <a:rPr lang="en-US" dirty="0" smtClean="0">
                <a:solidFill>
                  <a:srgbClr val="FFFFFF"/>
                </a:solidFill>
              </a:rPr>
              <a:t>SAP BusinessObjects BI</a:t>
            </a:r>
          </a:p>
        </p:txBody>
      </p:sp>
      <p:sp>
        <p:nvSpPr>
          <p:cNvPr id="16" name="Freeform 15"/>
          <p:cNvSpPr/>
          <p:nvPr/>
        </p:nvSpPr>
        <p:spPr>
          <a:xfrm>
            <a:off x="2972536" y="5317571"/>
            <a:ext cx="212030" cy="147950"/>
          </a:xfrm>
          <a:custGeom>
            <a:avLst/>
            <a:gdLst>
              <a:gd name="connsiteX0" fmla="*/ 316344 w 316458"/>
              <a:gd name="connsiteY0" fmla="*/ 0 h 199428"/>
              <a:gd name="connsiteX1" fmla="*/ 210972 w 316458"/>
              <a:gd name="connsiteY1" fmla="*/ 45389 h 199428"/>
              <a:gd name="connsiteX2" fmla="*/ 210972 w 316458"/>
              <a:gd name="connsiteY2" fmla="*/ 0 h 199428"/>
              <a:gd name="connsiteX3" fmla="*/ 210845 w 316458"/>
              <a:gd name="connsiteY3" fmla="*/ 0 h 199428"/>
              <a:gd name="connsiteX4" fmla="*/ 105486 w 316458"/>
              <a:gd name="connsiteY4" fmla="*/ 45389 h 199428"/>
              <a:gd name="connsiteX5" fmla="*/ 105486 w 316458"/>
              <a:gd name="connsiteY5" fmla="*/ 0 h 199428"/>
              <a:gd name="connsiteX6" fmla="*/ 105371 w 316458"/>
              <a:gd name="connsiteY6" fmla="*/ 0 h 199428"/>
              <a:gd name="connsiteX7" fmla="*/ 0 w 316458"/>
              <a:gd name="connsiteY7" fmla="*/ 45389 h 199428"/>
              <a:gd name="connsiteX8" fmla="*/ 0 w 316458"/>
              <a:gd name="connsiteY8" fmla="*/ 199428 h 199428"/>
              <a:gd name="connsiteX9" fmla="*/ 316458 w 316458"/>
              <a:gd name="connsiteY9" fmla="*/ 199428 h 199428"/>
              <a:gd name="connsiteX10" fmla="*/ 316458 w 316458"/>
              <a:gd name="connsiteY10" fmla="*/ 45389 h 199428"/>
              <a:gd name="connsiteX11" fmla="*/ 316458 w 316458"/>
              <a:gd name="connsiteY11" fmla="*/ 0 h 199428"/>
              <a:gd name="connsiteX12" fmla="*/ 316344 w 316458"/>
              <a:gd name="connsiteY12" fmla="*/ 0 h 1994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316458" h="199428">
                <a:moveTo>
                  <a:pt x="316344" y="0"/>
                </a:moveTo>
                <a:lnTo>
                  <a:pt x="210972" y="45389"/>
                </a:lnTo>
                <a:lnTo>
                  <a:pt x="210972" y="0"/>
                </a:lnTo>
                <a:lnTo>
                  <a:pt x="210845" y="0"/>
                </a:lnTo>
                <a:lnTo>
                  <a:pt x="105486" y="45389"/>
                </a:lnTo>
                <a:lnTo>
                  <a:pt x="105486" y="0"/>
                </a:lnTo>
                <a:lnTo>
                  <a:pt x="105371" y="0"/>
                </a:lnTo>
                <a:lnTo>
                  <a:pt x="0" y="45389"/>
                </a:lnTo>
                <a:lnTo>
                  <a:pt x="0" y="199428"/>
                </a:lnTo>
                <a:lnTo>
                  <a:pt x="316458" y="199428"/>
                </a:lnTo>
                <a:lnTo>
                  <a:pt x="316458" y="45389"/>
                </a:lnTo>
                <a:lnTo>
                  <a:pt x="316458" y="0"/>
                </a:lnTo>
                <a:lnTo>
                  <a:pt x="316344" y="0"/>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17" name="Freeform 3"/>
          <p:cNvSpPr/>
          <p:nvPr/>
        </p:nvSpPr>
        <p:spPr>
          <a:xfrm>
            <a:off x="2712550" y="5491784"/>
            <a:ext cx="180929" cy="147403"/>
          </a:xfrm>
          <a:custGeom>
            <a:avLst/>
            <a:gdLst>
              <a:gd name="connsiteX0" fmla="*/ 72935 w 270040"/>
              <a:gd name="connsiteY0" fmla="*/ 98805 h 198691"/>
              <a:gd name="connsiteX1" fmla="*/ 787 w 270040"/>
              <a:gd name="connsiteY1" fmla="*/ 0 h 198691"/>
              <a:gd name="connsiteX2" fmla="*/ 197904 w 270040"/>
              <a:gd name="connsiteY2" fmla="*/ 0 h 198691"/>
              <a:gd name="connsiteX3" fmla="*/ 270040 w 270040"/>
              <a:gd name="connsiteY3" fmla="*/ 98805 h 198691"/>
              <a:gd name="connsiteX4" fmla="*/ 197116 w 270040"/>
              <a:gd name="connsiteY4" fmla="*/ 198691 h 198691"/>
              <a:gd name="connsiteX5" fmla="*/ 0 w 270040"/>
              <a:gd name="connsiteY5" fmla="*/ 198691 h 198691"/>
              <a:gd name="connsiteX6" fmla="*/ 72935 w 270040"/>
              <a:gd name="connsiteY6" fmla="*/ 98805 h 1986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70040" h="198691">
                <a:moveTo>
                  <a:pt x="72935" y="98805"/>
                </a:moveTo>
                <a:lnTo>
                  <a:pt x="787" y="0"/>
                </a:lnTo>
                <a:lnTo>
                  <a:pt x="197904" y="0"/>
                </a:lnTo>
                <a:lnTo>
                  <a:pt x="270040" y="98805"/>
                </a:lnTo>
                <a:lnTo>
                  <a:pt x="197116" y="198691"/>
                </a:lnTo>
                <a:lnTo>
                  <a:pt x="0" y="198691"/>
                </a:lnTo>
                <a:lnTo>
                  <a:pt x="72935" y="98805"/>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18" name="Freeform 3"/>
          <p:cNvSpPr/>
          <p:nvPr/>
        </p:nvSpPr>
        <p:spPr>
          <a:xfrm>
            <a:off x="3053805" y="5491784"/>
            <a:ext cx="180920" cy="147403"/>
          </a:xfrm>
          <a:custGeom>
            <a:avLst/>
            <a:gdLst>
              <a:gd name="connsiteX0" fmla="*/ 72923 w 270027"/>
              <a:gd name="connsiteY0" fmla="*/ 98805 h 198691"/>
              <a:gd name="connsiteX1" fmla="*/ 761 w 270027"/>
              <a:gd name="connsiteY1" fmla="*/ 0 h 198691"/>
              <a:gd name="connsiteX2" fmla="*/ 197866 w 270027"/>
              <a:gd name="connsiteY2" fmla="*/ 0 h 198691"/>
              <a:gd name="connsiteX3" fmla="*/ 270027 w 270027"/>
              <a:gd name="connsiteY3" fmla="*/ 98805 h 198691"/>
              <a:gd name="connsiteX4" fmla="*/ 197091 w 270027"/>
              <a:gd name="connsiteY4" fmla="*/ 198691 h 198691"/>
              <a:gd name="connsiteX5" fmla="*/ 0 w 270027"/>
              <a:gd name="connsiteY5" fmla="*/ 198691 h 198691"/>
              <a:gd name="connsiteX6" fmla="*/ 72923 w 270027"/>
              <a:gd name="connsiteY6" fmla="*/ 98805 h 1986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70027" h="198691">
                <a:moveTo>
                  <a:pt x="72923" y="98805"/>
                </a:moveTo>
                <a:lnTo>
                  <a:pt x="761" y="0"/>
                </a:lnTo>
                <a:lnTo>
                  <a:pt x="197866" y="0"/>
                </a:lnTo>
                <a:lnTo>
                  <a:pt x="270027" y="98805"/>
                </a:lnTo>
                <a:lnTo>
                  <a:pt x="197091" y="198691"/>
                </a:lnTo>
                <a:lnTo>
                  <a:pt x="0" y="198691"/>
                </a:lnTo>
                <a:lnTo>
                  <a:pt x="72923" y="98805"/>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19" name="Freeform 3"/>
          <p:cNvSpPr/>
          <p:nvPr/>
        </p:nvSpPr>
        <p:spPr>
          <a:xfrm>
            <a:off x="2883173" y="5491784"/>
            <a:ext cx="180929" cy="147403"/>
          </a:xfrm>
          <a:custGeom>
            <a:avLst/>
            <a:gdLst>
              <a:gd name="connsiteX0" fmla="*/ 72923 w 270040"/>
              <a:gd name="connsiteY0" fmla="*/ 98805 h 198691"/>
              <a:gd name="connsiteX1" fmla="*/ 787 w 270040"/>
              <a:gd name="connsiteY1" fmla="*/ 0 h 198691"/>
              <a:gd name="connsiteX2" fmla="*/ 197891 w 270040"/>
              <a:gd name="connsiteY2" fmla="*/ 0 h 198691"/>
              <a:gd name="connsiteX3" fmla="*/ 270040 w 270040"/>
              <a:gd name="connsiteY3" fmla="*/ 98805 h 198691"/>
              <a:gd name="connsiteX4" fmla="*/ 197116 w 270040"/>
              <a:gd name="connsiteY4" fmla="*/ 198691 h 198691"/>
              <a:gd name="connsiteX5" fmla="*/ 0 w 270040"/>
              <a:gd name="connsiteY5" fmla="*/ 198691 h 198691"/>
              <a:gd name="connsiteX6" fmla="*/ 72923 w 270040"/>
              <a:gd name="connsiteY6" fmla="*/ 98805 h 1986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70040" h="198691">
                <a:moveTo>
                  <a:pt x="72923" y="98805"/>
                </a:moveTo>
                <a:lnTo>
                  <a:pt x="787" y="0"/>
                </a:lnTo>
                <a:lnTo>
                  <a:pt x="197891" y="0"/>
                </a:lnTo>
                <a:lnTo>
                  <a:pt x="270040" y="98805"/>
                </a:lnTo>
                <a:lnTo>
                  <a:pt x="197116" y="198691"/>
                </a:lnTo>
                <a:lnTo>
                  <a:pt x="0" y="198691"/>
                </a:lnTo>
                <a:lnTo>
                  <a:pt x="72923" y="98805"/>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20" name="Freeform 3"/>
          <p:cNvSpPr/>
          <p:nvPr/>
        </p:nvSpPr>
        <p:spPr>
          <a:xfrm>
            <a:off x="2708253" y="5245951"/>
            <a:ext cx="236161" cy="219573"/>
          </a:xfrm>
          <a:custGeom>
            <a:avLst/>
            <a:gdLst>
              <a:gd name="connsiteX0" fmla="*/ 0 w 352475"/>
              <a:gd name="connsiteY0" fmla="*/ 0 h 295973"/>
              <a:gd name="connsiteX1" fmla="*/ 0 w 352475"/>
              <a:gd name="connsiteY1" fmla="*/ 295973 h 295973"/>
              <a:gd name="connsiteX2" fmla="*/ 133896 w 352475"/>
              <a:gd name="connsiteY2" fmla="*/ 295973 h 295973"/>
              <a:gd name="connsiteX3" fmla="*/ 133896 w 352475"/>
              <a:gd name="connsiteY3" fmla="*/ 250418 h 295973"/>
              <a:gd name="connsiteX4" fmla="*/ 220205 w 352475"/>
              <a:gd name="connsiteY4" fmla="*/ 250418 h 295973"/>
              <a:gd name="connsiteX5" fmla="*/ 220205 w 352475"/>
              <a:gd name="connsiteY5" fmla="*/ 295973 h 295973"/>
              <a:gd name="connsiteX6" fmla="*/ 352475 w 352475"/>
              <a:gd name="connsiteY6" fmla="*/ 295973 h 295973"/>
              <a:gd name="connsiteX7" fmla="*/ 352475 w 352475"/>
              <a:gd name="connsiteY7" fmla="*/ 0 h 295973"/>
              <a:gd name="connsiteX8" fmla="*/ 0 w 352475"/>
              <a:gd name="connsiteY8" fmla="*/ 0 h 2959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2475" h="295973">
                <a:moveTo>
                  <a:pt x="0" y="0"/>
                </a:moveTo>
                <a:lnTo>
                  <a:pt x="0" y="295973"/>
                </a:lnTo>
                <a:lnTo>
                  <a:pt x="133896" y="295973"/>
                </a:lnTo>
                <a:lnTo>
                  <a:pt x="133896" y="250418"/>
                </a:lnTo>
                <a:lnTo>
                  <a:pt x="220205" y="250418"/>
                </a:lnTo>
                <a:lnTo>
                  <a:pt x="220205" y="295973"/>
                </a:lnTo>
                <a:lnTo>
                  <a:pt x="352475" y="295973"/>
                </a:lnTo>
                <a:lnTo>
                  <a:pt x="352475" y="0"/>
                </a:lnTo>
                <a:lnTo>
                  <a:pt x="0" y="0"/>
                </a:ln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zh-CN" altLang="en-US" sz="1400">
              <a:solidFill>
                <a:srgbClr val="FFFFFF"/>
              </a:solidFill>
            </a:endParaRPr>
          </a:p>
        </p:txBody>
      </p:sp>
      <p:sp>
        <p:nvSpPr>
          <p:cNvPr id="22" name="Chevron 21"/>
          <p:cNvSpPr/>
          <p:nvPr/>
        </p:nvSpPr>
        <p:spPr bwMode="auto">
          <a:xfrm rot="16200000">
            <a:off x="3722734" y="3303350"/>
            <a:ext cx="484632" cy="484632"/>
          </a:xfrm>
          <a:prstGeom prst="chevron">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err="1">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16800" y="2223588"/>
            <a:ext cx="1351961" cy="323528"/>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16800" y="4447506"/>
            <a:ext cx="725881" cy="400547"/>
          </a:xfrm>
          <a:prstGeom prst="rect">
            <a:avLst/>
          </a:prstGeom>
        </p:spPr>
      </p:pic>
      <p:sp>
        <p:nvSpPr>
          <p:cNvPr id="26" name="Freeform 81"/>
          <p:cNvSpPr>
            <a:spLocks noEditPoints="1"/>
          </p:cNvSpPr>
          <p:nvPr/>
        </p:nvSpPr>
        <p:spPr bwMode="black">
          <a:xfrm>
            <a:off x="3487012" y="3896968"/>
            <a:ext cx="1056547" cy="609259"/>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pPr defTabSz="932742"/>
            <a:endParaRPr lang="en-US" sz="1600">
              <a:ln>
                <a:solidFill>
                  <a:srgbClr val="FFFFFF">
                    <a:alpha val="0"/>
                  </a:srgbClr>
                </a:solidFill>
              </a:ln>
              <a:solidFill>
                <a:srgbClr val="505050"/>
              </a:solidFill>
            </a:endParaRPr>
          </a:p>
        </p:txBody>
      </p:sp>
      <p:sp>
        <p:nvSpPr>
          <p:cNvPr id="29" name="Rectangle 28"/>
          <p:cNvSpPr/>
          <p:nvPr/>
        </p:nvSpPr>
        <p:spPr bwMode="auto">
          <a:xfrm>
            <a:off x="7693279" y="2087252"/>
            <a:ext cx="3947048" cy="1253875"/>
          </a:xfrm>
          <a:prstGeom prst="rect">
            <a:avLst/>
          </a:prstGeom>
          <a:solidFill>
            <a:schemeClr val="accent5"/>
          </a:solidFill>
          <a:ln w="25400" cap="flat" cmpd="sng" algn="ctr">
            <a:noFill/>
            <a:prstDash val="solid"/>
            <a:headEnd type="none" w="med" len="med"/>
            <a:tailEnd type="none" w="med" len="med"/>
          </a:ln>
          <a:effectLst/>
        </p:spPr>
        <p:txBody>
          <a:bodyPr rot="0" spcFirstLastPara="0" vertOverflow="overflow" horzOverflow="overflow" vert="horz" wrap="square" lIns="162496" tIns="0" rIns="162496" bIns="32501" numCol="1" spcCol="0" rtlCol="0" fromWordArt="0" anchor="ctr" anchorCtr="0" forceAA="0" compatLnSpc="1">
            <a:prstTxWarp prst="textNoShape">
              <a:avLst/>
            </a:prstTxWarp>
            <a:noAutofit/>
          </a:bodyPr>
          <a:lstStyle/>
          <a:p>
            <a:pPr defTabSz="1624432" fontAlgn="base">
              <a:lnSpc>
                <a:spcPct val="90000"/>
              </a:lnSpc>
              <a:spcBef>
                <a:spcPct val="0"/>
              </a:spcBef>
              <a:spcAft>
                <a:spcPct val="0"/>
              </a:spcAft>
            </a:pPr>
            <a:r>
              <a:rPr lang="en-US" sz="2800" kern="0" dirty="0" smtClean="0">
                <a:gradFill>
                  <a:gsLst>
                    <a:gs pos="0">
                      <a:sysClr val="window" lastClr="FFFFFF"/>
                    </a:gs>
                    <a:gs pos="100000">
                      <a:sysClr val="window" lastClr="FFFFFF"/>
                    </a:gs>
                  </a:gsLst>
                  <a:lin ang="16200000" scaled="0"/>
                </a:gradFill>
                <a:latin typeface="Segoe UI Light"/>
              </a:rPr>
              <a:t>Single version of truth</a:t>
            </a:r>
            <a:endParaRPr lang="en-US" sz="2800" kern="0" dirty="0">
              <a:gradFill>
                <a:gsLst>
                  <a:gs pos="0">
                    <a:sysClr val="window" lastClr="FFFFFF"/>
                  </a:gs>
                  <a:gs pos="100000">
                    <a:sysClr val="window" lastClr="FFFFFF"/>
                  </a:gs>
                </a:gsLst>
                <a:lin ang="16200000" scaled="0"/>
              </a:gradFill>
              <a:latin typeface="Segoe UI Light"/>
            </a:endParaRPr>
          </a:p>
        </p:txBody>
      </p:sp>
      <p:sp>
        <p:nvSpPr>
          <p:cNvPr id="30" name="Rectangle 29"/>
          <p:cNvSpPr/>
          <p:nvPr/>
        </p:nvSpPr>
        <p:spPr bwMode="auto">
          <a:xfrm>
            <a:off x="7693279" y="3536047"/>
            <a:ext cx="3947048" cy="1253875"/>
          </a:xfrm>
          <a:prstGeom prst="rect">
            <a:avLst/>
          </a:prstGeom>
          <a:solidFill>
            <a:schemeClr val="accent5"/>
          </a:solidFill>
          <a:ln w="25400" cap="flat" cmpd="sng" algn="ctr">
            <a:noFill/>
            <a:prstDash val="solid"/>
            <a:headEnd type="none" w="med" len="med"/>
            <a:tailEnd type="none" w="med" len="med"/>
          </a:ln>
          <a:effectLst/>
        </p:spPr>
        <p:txBody>
          <a:bodyPr rot="0" spcFirstLastPara="0" vertOverflow="overflow" horzOverflow="overflow" vert="horz" wrap="square" lIns="162496" tIns="0" rIns="162496" bIns="32501" numCol="1" spcCol="0" rtlCol="0" fromWordArt="0" anchor="ctr" anchorCtr="0" forceAA="0" compatLnSpc="1">
            <a:prstTxWarp prst="textNoShape">
              <a:avLst/>
            </a:prstTxWarp>
            <a:noAutofit/>
          </a:bodyPr>
          <a:lstStyle/>
          <a:p>
            <a:pPr defTabSz="1624432" fontAlgn="base">
              <a:lnSpc>
                <a:spcPct val="90000"/>
              </a:lnSpc>
              <a:spcBef>
                <a:spcPct val="0"/>
              </a:spcBef>
              <a:spcAft>
                <a:spcPct val="0"/>
              </a:spcAft>
            </a:pPr>
            <a:r>
              <a:rPr lang="en-US" sz="2800" kern="0" dirty="0" smtClean="0">
                <a:gradFill>
                  <a:gsLst>
                    <a:gs pos="0">
                      <a:sysClr val="window" lastClr="FFFFFF"/>
                    </a:gs>
                    <a:gs pos="100000">
                      <a:sysClr val="window" lastClr="FFFFFF"/>
                    </a:gs>
                  </a:gsLst>
                  <a:lin ang="16200000" scaled="0"/>
                </a:gradFill>
                <a:latin typeface="Segoe UI Light"/>
              </a:rPr>
              <a:t>Instant </a:t>
            </a:r>
            <a:r>
              <a:rPr lang="en-US" sz="2800" kern="0" dirty="0">
                <a:gradFill>
                  <a:gsLst>
                    <a:gs pos="0">
                      <a:sysClr val="window" lastClr="FFFFFF"/>
                    </a:gs>
                    <a:gs pos="100000">
                      <a:sysClr val="window" lastClr="FFFFFF"/>
                    </a:gs>
                  </a:gsLst>
                  <a:lin ang="16200000" scaled="0"/>
                </a:gradFill>
                <a:latin typeface="Segoe UI Light"/>
              </a:rPr>
              <a:t>p</a:t>
            </a:r>
            <a:r>
              <a:rPr lang="en-US" sz="2800" kern="0" dirty="0" smtClean="0">
                <a:gradFill>
                  <a:gsLst>
                    <a:gs pos="0">
                      <a:sysClr val="window" lastClr="FFFFFF"/>
                    </a:gs>
                    <a:gs pos="100000">
                      <a:sysClr val="window" lastClr="FFFFFF"/>
                    </a:gs>
                  </a:gsLst>
                  <a:lin ang="16200000" scaled="0"/>
                </a:gradFill>
                <a:latin typeface="Segoe UI Light"/>
              </a:rPr>
              <a:t>roductivity</a:t>
            </a:r>
            <a:endParaRPr lang="en-US" sz="2800" kern="0" dirty="0">
              <a:gradFill>
                <a:gsLst>
                  <a:gs pos="0">
                    <a:sysClr val="window" lastClr="FFFFFF"/>
                  </a:gs>
                  <a:gs pos="100000">
                    <a:sysClr val="window" lastClr="FFFFFF"/>
                  </a:gs>
                </a:gsLst>
                <a:lin ang="16200000" scaled="0"/>
              </a:gradFill>
              <a:latin typeface="Segoe UI Light"/>
            </a:endParaRPr>
          </a:p>
        </p:txBody>
      </p:sp>
      <p:sp>
        <p:nvSpPr>
          <p:cNvPr id="31" name="Rectangle 30"/>
          <p:cNvSpPr/>
          <p:nvPr/>
        </p:nvSpPr>
        <p:spPr bwMode="auto">
          <a:xfrm>
            <a:off x="7688460" y="4984841"/>
            <a:ext cx="3947048" cy="1253875"/>
          </a:xfrm>
          <a:prstGeom prst="rect">
            <a:avLst/>
          </a:prstGeom>
          <a:solidFill>
            <a:schemeClr val="accent5"/>
          </a:solidFill>
          <a:ln w="25400" cap="flat" cmpd="sng" algn="ctr">
            <a:noFill/>
            <a:prstDash val="solid"/>
            <a:headEnd type="none" w="med" len="med"/>
            <a:tailEnd type="none" w="med" len="med"/>
          </a:ln>
          <a:effectLst/>
        </p:spPr>
        <p:txBody>
          <a:bodyPr rot="0" spcFirstLastPara="0" vertOverflow="overflow" horzOverflow="overflow" vert="horz" wrap="square" lIns="162496" tIns="0" rIns="162496" bIns="32501" numCol="1" spcCol="0" rtlCol="0" fromWordArt="0" anchor="ctr" anchorCtr="0" forceAA="0" compatLnSpc="1">
            <a:prstTxWarp prst="textNoShape">
              <a:avLst/>
            </a:prstTxWarp>
            <a:noAutofit/>
          </a:bodyPr>
          <a:lstStyle/>
          <a:p>
            <a:pPr defTabSz="1624432" fontAlgn="base">
              <a:lnSpc>
                <a:spcPct val="90000"/>
              </a:lnSpc>
              <a:spcBef>
                <a:spcPct val="0"/>
              </a:spcBef>
              <a:spcAft>
                <a:spcPct val="0"/>
              </a:spcAft>
            </a:pPr>
            <a:r>
              <a:rPr lang="en-US" sz="2800" kern="0" dirty="0" smtClean="0">
                <a:gradFill>
                  <a:gsLst>
                    <a:gs pos="0">
                      <a:sysClr val="window" lastClr="FFFFFF"/>
                    </a:gs>
                    <a:gs pos="100000">
                      <a:sysClr val="window" lastClr="FFFFFF"/>
                    </a:gs>
                  </a:gsLst>
                  <a:lin ang="16200000" scaled="0"/>
                </a:gradFill>
                <a:latin typeface="Segoe UI Light"/>
              </a:rPr>
              <a:t>Optimized business </a:t>
            </a:r>
            <a:r>
              <a:rPr lang="en-US" sz="2800" kern="0" dirty="0">
                <a:gradFill>
                  <a:gsLst>
                    <a:gs pos="0">
                      <a:sysClr val="window" lastClr="FFFFFF"/>
                    </a:gs>
                    <a:gs pos="100000">
                      <a:sysClr val="window" lastClr="FFFFFF"/>
                    </a:gs>
                  </a:gsLst>
                  <a:lin ang="16200000" scaled="0"/>
                </a:gradFill>
                <a:latin typeface="Segoe UI Light"/>
              </a:rPr>
              <a:t>p</a:t>
            </a:r>
            <a:r>
              <a:rPr lang="en-US" sz="2800" kern="0" dirty="0" smtClean="0">
                <a:gradFill>
                  <a:gsLst>
                    <a:gs pos="0">
                      <a:sysClr val="window" lastClr="FFFFFF"/>
                    </a:gs>
                    <a:gs pos="100000">
                      <a:sysClr val="window" lastClr="FFFFFF"/>
                    </a:gs>
                  </a:gsLst>
                  <a:lin ang="16200000" scaled="0"/>
                </a:gradFill>
                <a:latin typeface="Segoe UI Light"/>
              </a:rPr>
              <a:t>erformance</a:t>
            </a:r>
            <a:endParaRPr lang="en-US" sz="2800" kern="0" dirty="0">
              <a:gradFill>
                <a:gsLst>
                  <a:gs pos="0">
                    <a:sysClr val="window" lastClr="FFFFFF"/>
                  </a:gs>
                  <a:gs pos="100000">
                    <a:sysClr val="window" lastClr="FFFFFF"/>
                  </a:gs>
                </a:gsLst>
                <a:lin ang="16200000" scaled="0"/>
              </a:gradFill>
              <a:latin typeface="Segoe UI Light"/>
            </a:endParaRPr>
          </a:p>
        </p:txBody>
      </p:sp>
      <p:sp>
        <p:nvSpPr>
          <p:cNvPr id="28" name="Chevron 27"/>
          <p:cNvSpPr/>
          <p:nvPr/>
        </p:nvSpPr>
        <p:spPr bwMode="auto">
          <a:xfrm rot="5400000" flipV="1">
            <a:off x="3722734" y="4647870"/>
            <a:ext cx="484632" cy="484632"/>
          </a:xfrm>
          <a:prstGeom prst="chevron">
            <a:avLst>
              <a:gd name="adj" fmla="val 44759"/>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1123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15" grpId="0"/>
      <p:bldP spid="16" grpId="0" animBg="1"/>
      <p:bldP spid="17" grpId="0" animBg="1"/>
      <p:bldP spid="18" grpId="0" animBg="1"/>
      <p:bldP spid="19" grpId="0" animBg="1"/>
      <p:bldP spid="20" grpId="0" animBg="1"/>
      <p:bldP spid="22" grpId="0" animBg="1"/>
      <p:bldP spid="26" grpId="0" animBg="1"/>
      <p:bldP spid="29" grpId="0" animBg="1"/>
      <p:bldP spid="30" grpId="0" animBg="1"/>
      <p:bldP spid="31"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world of data is changing</a:t>
            </a:r>
            <a:endParaRPr lang="en-US" dirty="0"/>
          </a:p>
        </p:txBody>
      </p:sp>
      <p:sp>
        <p:nvSpPr>
          <p:cNvPr id="64" name="Rectangle 63"/>
          <p:cNvSpPr/>
          <p:nvPr/>
        </p:nvSpPr>
        <p:spPr bwMode="auto">
          <a:xfrm>
            <a:off x="852036" y="4101801"/>
            <a:ext cx="10480453" cy="2576218"/>
          </a:xfrm>
          <a:prstGeom prst="rect">
            <a:avLst/>
          </a:prstGeom>
          <a:noFill/>
          <a:ln w="38100"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36004" indent="-134385" defTabSz="932290" fontAlgn="base">
              <a:lnSpc>
                <a:spcPct val="90000"/>
              </a:lnSpc>
              <a:spcBef>
                <a:spcPts val="1224"/>
              </a:spcBef>
              <a:spcAft>
                <a:spcPct val="0"/>
              </a:spcAft>
              <a:defRPr/>
            </a:pPr>
            <a:r>
              <a:rPr lang="en-US" sz="3400" kern="0" dirty="0">
                <a:gradFill>
                  <a:gsLst>
                    <a:gs pos="0">
                      <a:srgbClr val="505050"/>
                    </a:gs>
                    <a:gs pos="99000">
                      <a:srgbClr val="505050"/>
                    </a:gs>
                  </a:gsLst>
                  <a:lin ang="5400000" scaled="0"/>
                </a:gradFill>
                <a:latin typeface="Segoe UI Light"/>
                <a:ea typeface="Segoe UI" pitchFamily="34" charset="0"/>
                <a:cs typeface="Segoe UI" pitchFamily="34" charset="0"/>
              </a:rPr>
              <a:t>“By 2015, organizations </a:t>
            </a:r>
            <a:r>
              <a:rPr lang="en-US" sz="3400" kern="0" dirty="0" smtClean="0">
                <a:gradFill>
                  <a:gsLst>
                    <a:gs pos="0">
                      <a:srgbClr val="505050"/>
                    </a:gs>
                    <a:gs pos="99000">
                      <a:srgbClr val="505050"/>
                    </a:gs>
                  </a:gsLst>
                  <a:lin ang="5400000" scaled="0"/>
                </a:gradFill>
                <a:latin typeface="Segoe UI Light"/>
                <a:ea typeface="Segoe UI" pitchFamily="34" charset="0"/>
                <a:cs typeface="Segoe UI" pitchFamily="34" charset="0"/>
              </a:rPr>
              <a:t>that build a modern information management system will outperform their peers financially by 20 percent.”</a:t>
            </a:r>
          </a:p>
          <a:p>
            <a:pPr marL="136004" indent="-134385" defTabSz="932290" fontAlgn="base">
              <a:lnSpc>
                <a:spcPct val="90000"/>
              </a:lnSpc>
              <a:spcBef>
                <a:spcPts val="1224"/>
              </a:spcBef>
              <a:spcAft>
                <a:spcPct val="0"/>
              </a:spcAft>
              <a:defRPr/>
            </a:pPr>
            <a:endParaRPr lang="en-US" sz="1100" kern="0" dirty="0">
              <a:gradFill>
                <a:gsLst>
                  <a:gs pos="0">
                    <a:srgbClr val="505050"/>
                  </a:gs>
                  <a:gs pos="99000">
                    <a:srgbClr val="505050"/>
                  </a:gs>
                </a:gsLst>
                <a:lin ang="5400000" scaled="0"/>
              </a:gradFill>
              <a:latin typeface="Segoe UI Light"/>
              <a:ea typeface="Segoe UI" pitchFamily="34" charset="0"/>
              <a:cs typeface="Segoe UI" pitchFamily="34" charset="0"/>
            </a:endParaRPr>
          </a:p>
          <a:p>
            <a:pPr marL="136004" indent="-134385" algn="r" defTabSz="932290" fontAlgn="base">
              <a:lnSpc>
                <a:spcPct val="90000"/>
              </a:lnSpc>
              <a:spcBef>
                <a:spcPts val="1224"/>
              </a:spcBef>
              <a:spcAft>
                <a:spcPct val="0"/>
              </a:spcAft>
              <a:defRPr/>
            </a:pPr>
            <a:r>
              <a:rPr lang="en-US" sz="2040" kern="0" dirty="0">
                <a:gradFill>
                  <a:gsLst>
                    <a:gs pos="0">
                      <a:srgbClr val="505050"/>
                    </a:gs>
                    <a:gs pos="99000">
                      <a:srgbClr val="505050"/>
                    </a:gs>
                  </a:gsLst>
                  <a:lin ang="5400000" scaled="0"/>
                </a:gradFill>
                <a:latin typeface="Segoe UI Light"/>
                <a:ea typeface="Segoe UI" pitchFamily="34" charset="0"/>
                <a:cs typeface="Segoe UI" pitchFamily="34" charset="0"/>
              </a:rPr>
              <a:t> 		– Gartner, </a:t>
            </a:r>
            <a:r>
              <a:rPr lang="en-US" sz="2040" kern="0" dirty="0" smtClean="0">
                <a:gradFill>
                  <a:gsLst>
                    <a:gs pos="0">
                      <a:srgbClr val="505050"/>
                    </a:gs>
                    <a:gs pos="99000">
                      <a:srgbClr val="505050"/>
                    </a:gs>
                  </a:gsLst>
                  <a:lin ang="5400000" scaled="0"/>
                </a:gradFill>
                <a:latin typeface="Segoe UI Light"/>
                <a:ea typeface="Segoe UI" pitchFamily="34" charset="0"/>
                <a:cs typeface="Segoe UI" pitchFamily="34" charset="0"/>
              </a:rPr>
              <a:t>Mark Beyer., </a:t>
            </a:r>
            <a:r>
              <a:rPr lang="en-US" sz="2040" kern="0" dirty="0">
                <a:gradFill>
                  <a:gsLst>
                    <a:gs pos="0">
                      <a:srgbClr val="505050"/>
                    </a:gs>
                    <a:gs pos="99000">
                      <a:srgbClr val="505050"/>
                    </a:gs>
                  </a:gsLst>
                  <a:lin ang="5400000" scaled="0"/>
                </a:gradFill>
                <a:latin typeface="Segoe UI Light"/>
                <a:ea typeface="Segoe UI" pitchFamily="34" charset="0"/>
                <a:cs typeface="Segoe UI" pitchFamily="34" charset="0"/>
              </a:rPr>
              <a:t>“Information Management in the 21st Century”</a:t>
            </a:r>
          </a:p>
          <a:p>
            <a:pPr marL="1620" algn="r" defTabSz="932290" fontAlgn="base">
              <a:lnSpc>
                <a:spcPct val="90000"/>
              </a:lnSpc>
              <a:spcBef>
                <a:spcPts val="1224"/>
              </a:spcBef>
              <a:spcAft>
                <a:spcPct val="0"/>
              </a:spcAft>
              <a:defRPr/>
            </a:pPr>
            <a:endParaRPr lang="en-US" sz="1428" kern="0" dirty="0">
              <a:gradFill>
                <a:gsLst>
                  <a:gs pos="0">
                    <a:srgbClr val="505050"/>
                  </a:gs>
                  <a:gs pos="99000">
                    <a:srgbClr val="505050"/>
                  </a:gs>
                </a:gsLst>
                <a:lin ang="5400000" scaled="0"/>
              </a:gradFill>
              <a:ea typeface="Segoe UI" pitchFamily="34" charset="0"/>
              <a:cs typeface="Segoe UI" pitchFamily="34" charset="0"/>
            </a:endParaRPr>
          </a:p>
        </p:txBody>
      </p:sp>
      <p:sp>
        <p:nvSpPr>
          <p:cNvPr id="43" name="Rectangle 42"/>
          <p:cNvSpPr/>
          <p:nvPr/>
        </p:nvSpPr>
        <p:spPr bwMode="auto">
          <a:xfrm>
            <a:off x="6266570" y="1493089"/>
            <a:ext cx="2937701" cy="2284878"/>
          </a:xfrm>
          <a:prstGeom prst="rect">
            <a:avLst/>
          </a:prstGeom>
          <a:solidFill>
            <a:srgbClr val="FF8C00"/>
          </a:solidFill>
          <a:ln w="38100" cap="flat" cmpd="sng" algn="ctr">
            <a:noFill/>
            <a:prstDash val="solid"/>
            <a:headEnd type="none" w="med" len="med"/>
            <a:tailEnd type="none" w="med" len="med"/>
          </a:ln>
          <a:effectLst/>
        </p:spPr>
        <p:txBody>
          <a:bodyPr vert="horz" wrap="square" lIns="186521" tIns="139891" rIns="186521" bIns="139891" numCol="1" rtlCol="0" anchor="b" anchorCtr="0" compatLnSpc="1">
            <a:prstTxWarp prst="textNoShape">
              <a:avLst/>
            </a:prstTxWarp>
          </a:bodyPr>
          <a:lstStyle/>
          <a:p>
            <a:pPr defTabSz="932290" fontAlgn="base">
              <a:lnSpc>
                <a:spcPct val="90000"/>
              </a:lnSpc>
              <a:spcBef>
                <a:spcPct val="0"/>
              </a:spcBef>
              <a:spcAft>
                <a:spcPct val="0"/>
              </a:spcAft>
              <a:defRPr/>
            </a:pPr>
            <a:r>
              <a:rPr lang="en-US" sz="2856" kern="0" spc="-41" dirty="0">
                <a:gradFill>
                  <a:gsLst>
                    <a:gs pos="0">
                      <a:srgbClr val="FFFFFF"/>
                    </a:gs>
                    <a:gs pos="100000">
                      <a:srgbClr val="FFFFFF"/>
                    </a:gs>
                  </a:gsLst>
                  <a:lin ang="5400000" scaled="0"/>
                </a:gradFill>
                <a:latin typeface="Segoe UI Light" pitchFamily="34" charset="0"/>
              </a:rPr>
              <a:t>Consumerization of IT </a:t>
            </a:r>
          </a:p>
        </p:txBody>
      </p:sp>
      <p:sp>
        <p:nvSpPr>
          <p:cNvPr id="39" name="Rectangle 38"/>
          <p:cNvSpPr/>
          <p:nvPr/>
        </p:nvSpPr>
        <p:spPr bwMode="auto">
          <a:xfrm>
            <a:off x="852036" y="1493089"/>
            <a:ext cx="1119124" cy="1119124"/>
          </a:xfrm>
          <a:prstGeom prst="rect">
            <a:avLst/>
          </a:prstGeom>
          <a:solidFill>
            <a:srgbClr val="DC3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dirty="0">
                <a:gradFill>
                  <a:gsLst>
                    <a:gs pos="0">
                      <a:srgbClr val="FFFFFF"/>
                    </a:gs>
                    <a:gs pos="100000">
                      <a:srgbClr val="FFFFFF"/>
                    </a:gs>
                  </a:gsLst>
                  <a:lin ang="5400000" scaled="0"/>
                </a:gradFill>
                <a:ea typeface="Segoe UI" pitchFamily="34" charset="0"/>
                <a:cs typeface="Segoe UI" pitchFamily="34" charset="0"/>
              </a:rPr>
              <a:t>10x</a:t>
            </a:r>
            <a:r>
              <a:rPr lang="en-US" sz="1428" kern="0" dirty="0">
                <a:gradFill>
                  <a:gsLst>
                    <a:gs pos="0">
                      <a:srgbClr val="FFFFFF"/>
                    </a:gs>
                    <a:gs pos="100000">
                      <a:srgbClr val="FFFFFF"/>
                    </a:gs>
                  </a:gsLst>
                  <a:lin ang="5400000" scaled="0"/>
                </a:gradFill>
                <a:ea typeface="Segoe UI" pitchFamily="34" charset="0"/>
                <a:cs typeface="Segoe UI" pitchFamily="34" charset="0"/>
              </a:rPr>
              <a:t> increase every five years</a:t>
            </a:r>
          </a:p>
        </p:txBody>
      </p:sp>
      <p:sp>
        <p:nvSpPr>
          <p:cNvPr id="40" name="Rectangle 39"/>
          <p:cNvSpPr/>
          <p:nvPr/>
        </p:nvSpPr>
        <p:spPr bwMode="auto">
          <a:xfrm>
            <a:off x="2016414" y="2658843"/>
            <a:ext cx="1119124" cy="1119124"/>
          </a:xfrm>
          <a:prstGeom prst="rect">
            <a:avLst/>
          </a:prstGeom>
          <a:solidFill>
            <a:srgbClr val="DC3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spc="-31" dirty="0">
                <a:gradFill>
                  <a:gsLst>
                    <a:gs pos="0">
                      <a:srgbClr val="FFFFFF"/>
                    </a:gs>
                    <a:gs pos="100000">
                      <a:srgbClr val="FFFFFF"/>
                    </a:gs>
                  </a:gsLst>
                  <a:lin ang="5400000" scaled="0"/>
                </a:gradFill>
                <a:ea typeface="Segoe UI" pitchFamily="34" charset="0"/>
                <a:cs typeface="Segoe UI" pitchFamily="34" charset="0"/>
              </a:rPr>
              <a:t>85%</a:t>
            </a:r>
            <a:r>
              <a:rPr lang="en-US" sz="1428" kern="0" spc="-31" dirty="0">
                <a:gradFill>
                  <a:gsLst>
                    <a:gs pos="0">
                      <a:srgbClr val="FFFFFF"/>
                    </a:gs>
                    <a:gs pos="100000">
                      <a:srgbClr val="FFFFFF"/>
                    </a:gs>
                  </a:gsLst>
                  <a:lin ang="5400000" scaled="0"/>
                </a:gradFill>
                <a:ea typeface="Segoe UI" pitchFamily="34" charset="0"/>
                <a:cs typeface="Segoe UI" pitchFamily="34" charset="0"/>
              </a:rPr>
              <a:t> from new data types</a:t>
            </a:r>
          </a:p>
        </p:txBody>
      </p:sp>
      <p:pic>
        <p:nvPicPr>
          <p:cNvPr id="41" name="6 - pic movie"/>
          <p:cNvPicPr preferRelativeResize="0">
            <a:picLocks noChangeAspect="1" noChangeArrowheads="1"/>
          </p:cNvPicPr>
          <p:nvPr/>
        </p:nvPicPr>
        <p:blipFill rotWithShape="1">
          <a:blip r:embed="rId3" cstate="screen">
            <a:lum bright="70000" contrast="-70000"/>
            <a:extLst>
              <a:ext uri="{28A0092B-C50C-407E-A947-70E740481C1C}">
                <a14:useLocalDpi xmlns:a14="http://schemas.microsoft.com/office/drawing/2010/main" val="0"/>
              </a:ext>
            </a:extLst>
          </a:blip>
          <a:srcRect l="-1"/>
          <a:stretch/>
        </p:blipFill>
        <p:spPr bwMode="auto">
          <a:xfrm>
            <a:off x="2016414" y="1493089"/>
            <a:ext cx="1119124" cy="11191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6 - pic movie"/>
          <p:cNvPicPr preferRelativeResize="0">
            <a:picLocks noChangeAspect="1" noChangeArrowheads="1"/>
          </p:cNvPicPr>
          <p:nvPr/>
        </p:nvPicPr>
        <p:blipFill rotWithShape="1">
          <a:blip r:embed="rId3" cstate="screen">
            <a:lum bright="70000" contrast="-70000"/>
            <a:extLst>
              <a:ext uri="{28A0092B-C50C-407E-A947-70E740481C1C}">
                <a14:useLocalDpi xmlns:a14="http://schemas.microsoft.com/office/drawing/2010/main" val="0"/>
              </a:ext>
            </a:extLst>
          </a:blip>
          <a:srcRect l="-1"/>
          <a:stretch/>
        </p:blipFill>
        <p:spPr bwMode="auto">
          <a:xfrm>
            <a:off x="852036" y="2658843"/>
            <a:ext cx="1119124" cy="11191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5" name="Rectangle 44"/>
          <p:cNvSpPr/>
          <p:nvPr/>
        </p:nvSpPr>
        <p:spPr bwMode="auto">
          <a:xfrm>
            <a:off x="3232204" y="1493089"/>
            <a:ext cx="2937701" cy="2284878"/>
          </a:xfrm>
          <a:prstGeom prst="rect">
            <a:avLst/>
          </a:prstGeom>
          <a:solidFill>
            <a:srgbClr val="DC3C00"/>
          </a:solidFill>
          <a:ln w="38100" cap="flat" cmpd="sng" algn="ctr">
            <a:noFill/>
            <a:prstDash val="solid"/>
            <a:headEnd type="none" w="med" len="med"/>
            <a:tailEnd type="none" w="med" len="med"/>
          </a:ln>
          <a:effectLst/>
        </p:spPr>
        <p:txBody>
          <a:bodyPr vert="horz" wrap="square" lIns="186521" tIns="139891" rIns="186521" bIns="139891" numCol="1" rtlCol="0" anchor="b" anchorCtr="0" compatLnSpc="1">
            <a:prstTxWarp prst="textNoShape">
              <a:avLst/>
            </a:prstTxWarp>
          </a:bodyPr>
          <a:lstStyle/>
          <a:p>
            <a:pPr defTabSz="932290" fontAlgn="base">
              <a:lnSpc>
                <a:spcPct val="90000"/>
              </a:lnSpc>
              <a:spcBef>
                <a:spcPct val="0"/>
              </a:spcBef>
              <a:spcAft>
                <a:spcPct val="0"/>
              </a:spcAft>
              <a:defRPr/>
            </a:pPr>
            <a:r>
              <a:rPr lang="en-US" sz="2900" kern="0" spc="-41" dirty="0" smtClean="0">
                <a:gradFill>
                  <a:gsLst>
                    <a:gs pos="0">
                      <a:srgbClr val="FFFFFF"/>
                    </a:gs>
                    <a:gs pos="100000">
                      <a:srgbClr val="FFFFFF"/>
                    </a:gs>
                  </a:gsLst>
                  <a:lin ang="5400000" scaled="0"/>
                </a:gradFill>
                <a:latin typeface="Segoe UI Light" pitchFamily="34" charset="0"/>
              </a:rPr>
              <a:t>Big </a:t>
            </a:r>
          </a:p>
          <a:p>
            <a:pPr defTabSz="932290" fontAlgn="base">
              <a:lnSpc>
                <a:spcPct val="90000"/>
              </a:lnSpc>
              <a:spcBef>
                <a:spcPct val="0"/>
              </a:spcBef>
              <a:spcAft>
                <a:spcPct val="0"/>
              </a:spcAft>
              <a:defRPr/>
            </a:pPr>
            <a:r>
              <a:rPr lang="en-US" sz="2900" kern="0" spc="-41" dirty="0" smtClean="0">
                <a:gradFill>
                  <a:gsLst>
                    <a:gs pos="0">
                      <a:srgbClr val="FFFFFF"/>
                    </a:gs>
                    <a:gs pos="100000">
                      <a:srgbClr val="FFFFFF"/>
                    </a:gs>
                  </a:gsLst>
                  <a:lin ang="5400000" scaled="0"/>
                </a:gradFill>
                <a:latin typeface="Segoe UI Light" pitchFamily="34" charset="0"/>
              </a:rPr>
              <a:t>Data</a:t>
            </a:r>
            <a:endParaRPr lang="en-US" sz="2900" kern="0" spc="-41" dirty="0">
              <a:gradFill>
                <a:gsLst>
                  <a:gs pos="0">
                    <a:srgbClr val="FFFFFF"/>
                  </a:gs>
                  <a:gs pos="100000">
                    <a:srgbClr val="FFFFFF"/>
                  </a:gs>
                </a:gsLst>
                <a:lin ang="5400000" scaled="0"/>
              </a:gradFill>
              <a:latin typeface="Segoe UI Light" pitchFamily="34" charset="0"/>
            </a:endParaRPr>
          </a:p>
        </p:txBody>
      </p:sp>
      <p:grpSp>
        <p:nvGrpSpPr>
          <p:cNvPr id="5" name="Group 4"/>
          <p:cNvGrpSpPr/>
          <p:nvPr/>
        </p:nvGrpSpPr>
        <p:grpSpPr>
          <a:xfrm>
            <a:off x="9300937" y="2658843"/>
            <a:ext cx="1119125" cy="1119124"/>
            <a:chOff x="780466" y="7239000"/>
            <a:chExt cx="1097281" cy="1097280"/>
          </a:xfrm>
        </p:grpSpPr>
        <p:sp>
          <p:nvSpPr>
            <p:cNvPr id="71" name="Rectangle 70"/>
            <p:cNvSpPr/>
            <p:nvPr/>
          </p:nvSpPr>
          <p:spPr bwMode="auto">
            <a:xfrm>
              <a:off x="780466" y="7239000"/>
              <a:ext cx="1097281" cy="1097280"/>
            </a:xfrm>
            <a:prstGeom prst="rect">
              <a:avLst/>
            </a:prstGeom>
            <a:solidFill>
              <a:srgbClr val="FFFFFF">
                <a:lumMod val="85000"/>
              </a:srgbClr>
            </a:solidFill>
            <a:ln w="38100" cap="flat" cmpd="sng" algn="ctr">
              <a:noFill/>
              <a:prstDash val="solid"/>
              <a:headEnd type="none" w="med" len="med"/>
              <a:tailEnd type="none" w="med" len="med"/>
            </a:ln>
            <a:effectLst/>
          </p:spPr>
          <p:txBody>
            <a:bodyPr vert="horz" wrap="square" lIns="93256" tIns="46628" rIns="93256" bIns="46628" numCol="1" rtlCol="0" anchor="b" anchorCtr="0" compatLnSpc="1">
              <a:prstTxWarp prst="textNoShape">
                <a:avLst/>
              </a:prstTxWarp>
            </a:bodyPr>
            <a:lstStyle/>
            <a:p>
              <a:pPr algn="r" defTabSz="932290" fontAlgn="base">
                <a:lnSpc>
                  <a:spcPct val="90000"/>
                </a:lnSpc>
                <a:spcBef>
                  <a:spcPct val="0"/>
                </a:spcBef>
                <a:spcAft>
                  <a:spcPct val="0"/>
                </a:spcAft>
                <a:defRPr/>
              </a:pPr>
              <a:endParaRPr lang="en-US" sz="142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0410" y="7334967"/>
              <a:ext cx="1077393" cy="862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 name="Rectangle 29"/>
          <p:cNvSpPr/>
          <p:nvPr/>
        </p:nvSpPr>
        <p:spPr bwMode="auto">
          <a:xfrm>
            <a:off x="9300937" y="1493089"/>
            <a:ext cx="1119124" cy="1119124"/>
          </a:xfrm>
          <a:prstGeom prst="rect">
            <a:avLst/>
          </a:prstGeom>
          <a:solidFill>
            <a:srgbClr val="FF8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dirty="0">
                <a:gradFill>
                  <a:gsLst>
                    <a:gs pos="0">
                      <a:srgbClr val="FFFFFF"/>
                    </a:gs>
                    <a:gs pos="100000">
                      <a:srgbClr val="FFFFFF"/>
                    </a:gs>
                  </a:gsLst>
                  <a:lin ang="5400000" scaled="0"/>
                </a:gradFill>
                <a:ea typeface="Segoe UI" pitchFamily="34" charset="0"/>
                <a:cs typeface="Segoe UI" pitchFamily="34" charset="0"/>
              </a:rPr>
              <a:t>4.3</a:t>
            </a:r>
            <a:r>
              <a:rPr lang="en-US" sz="1428" kern="0" dirty="0">
                <a:gradFill>
                  <a:gsLst>
                    <a:gs pos="0">
                      <a:srgbClr val="FFFFFF"/>
                    </a:gs>
                    <a:gs pos="100000">
                      <a:srgbClr val="FFFFFF"/>
                    </a:gs>
                  </a:gsLst>
                  <a:lin ang="5400000" scaled="0"/>
                </a:gradFill>
                <a:ea typeface="Segoe UI" pitchFamily="34" charset="0"/>
                <a:cs typeface="Segoe UI" pitchFamily="34" charset="0"/>
              </a:rPr>
              <a:t> connected devices per adult</a:t>
            </a:r>
          </a:p>
        </p:txBody>
      </p:sp>
      <p:sp>
        <p:nvSpPr>
          <p:cNvPr id="31" name="Rectangle 30"/>
          <p:cNvSpPr/>
          <p:nvPr/>
        </p:nvSpPr>
        <p:spPr bwMode="auto">
          <a:xfrm>
            <a:off x="10465315" y="2658843"/>
            <a:ext cx="1119124" cy="1119124"/>
          </a:xfrm>
          <a:prstGeom prst="rect">
            <a:avLst/>
          </a:prstGeom>
          <a:solidFill>
            <a:srgbClr val="FF8C00"/>
          </a:solidFill>
          <a:ln w="38100" cap="flat" cmpd="sng" algn="ctr">
            <a:noFill/>
            <a:prstDash val="solid"/>
            <a:headEnd type="none" w="med" len="med"/>
            <a:tailEnd type="none" w="med" len="med"/>
          </a:ln>
          <a:effectLst/>
        </p:spPr>
        <p:txBody>
          <a:bodyPr vert="horz" wrap="square" lIns="111912" tIns="74608" rIns="111912" bIns="74608" numCol="1" rtlCol="0" anchor="t" anchorCtr="0" compatLnSpc="1">
            <a:prstTxWarp prst="textNoShape">
              <a:avLst/>
            </a:prstTxWarp>
          </a:bodyPr>
          <a:lstStyle/>
          <a:p>
            <a:pPr defTabSz="932290" fontAlgn="base">
              <a:lnSpc>
                <a:spcPct val="85000"/>
              </a:lnSpc>
              <a:spcBef>
                <a:spcPct val="0"/>
              </a:spcBef>
              <a:spcAft>
                <a:spcPct val="0"/>
              </a:spcAft>
              <a:defRPr/>
            </a:pPr>
            <a:r>
              <a:rPr lang="en-US" sz="2856" kern="0" spc="-31" dirty="0">
                <a:gradFill>
                  <a:gsLst>
                    <a:gs pos="0">
                      <a:srgbClr val="FFFFFF"/>
                    </a:gs>
                    <a:gs pos="100000">
                      <a:srgbClr val="FFFFFF"/>
                    </a:gs>
                  </a:gsLst>
                  <a:lin ang="5400000" scaled="0"/>
                </a:gradFill>
                <a:ea typeface="Segoe UI" pitchFamily="34" charset="0"/>
                <a:cs typeface="Segoe UI" pitchFamily="34" charset="0"/>
              </a:rPr>
              <a:t>27%</a:t>
            </a:r>
          </a:p>
          <a:p>
            <a:pPr defTabSz="932290" fontAlgn="base">
              <a:lnSpc>
                <a:spcPct val="85000"/>
              </a:lnSpc>
              <a:spcBef>
                <a:spcPct val="0"/>
              </a:spcBef>
              <a:spcAft>
                <a:spcPct val="0"/>
              </a:spcAft>
              <a:defRPr/>
            </a:pPr>
            <a:r>
              <a:rPr lang="en-US" sz="1428" kern="0" spc="-31" dirty="0">
                <a:gradFill>
                  <a:gsLst>
                    <a:gs pos="0">
                      <a:srgbClr val="FFFFFF"/>
                    </a:gs>
                    <a:gs pos="100000">
                      <a:srgbClr val="FFFFFF"/>
                    </a:gs>
                  </a:gsLst>
                  <a:lin ang="5400000" scaled="0"/>
                </a:gradFill>
                <a:ea typeface="Segoe UI" pitchFamily="34" charset="0"/>
                <a:cs typeface="Segoe UI" pitchFamily="34" charset="0"/>
              </a:rPr>
              <a:t>using social media input</a:t>
            </a:r>
          </a:p>
        </p:txBody>
      </p:sp>
      <p:grpSp>
        <p:nvGrpSpPr>
          <p:cNvPr id="4" name="Group 3"/>
          <p:cNvGrpSpPr/>
          <p:nvPr/>
        </p:nvGrpSpPr>
        <p:grpSpPr>
          <a:xfrm>
            <a:off x="10465315" y="1493089"/>
            <a:ext cx="1119124" cy="1119124"/>
            <a:chOff x="1922117" y="6096000"/>
            <a:chExt cx="1097280" cy="1097280"/>
          </a:xfrm>
        </p:grpSpPr>
        <p:sp>
          <p:nvSpPr>
            <p:cNvPr id="38" name="Rectangle 37"/>
            <p:cNvSpPr/>
            <p:nvPr/>
          </p:nvSpPr>
          <p:spPr bwMode="auto">
            <a:xfrm>
              <a:off x="1922117" y="6096000"/>
              <a:ext cx="1097280" cy="1097280"/>
            </a:xfrm>
            <a:prstGeom prst="rect">
              <a:avLst/>
            </a:prstGeom>
            <a:solidFill>
              <a:srgbClr val="FFFFFF">
                <a:lumMod val="85000"/>
              </a:srgbClr>
            </a:solidFill>
            <a:ln w="38100" cap="flat" cmpd="sng" algn="ctr">
              <a:noFill/>
              <a:prstDash val="solid"/>
              <a:headEnd type="none" w="med" len="med"/>
              <a:tailEnd type="none" w="med" len="med"/>
            </a:ln>
            <a:effectLst/>
          </p:spPr>
          <p:txBody>
            <a:bodyPr vert="horz" wrap="square" lIns="93256" tIns="46628" rIns="93256" bIns="46628" numCol="1" rtlCol="0" anchor="b" anchorCtr="0" compatLnSpc="1">
              <a:prstTxWarp prst="textNoShape">
                <a:avLst/>
              </a:prstTxWarp>
            </a:bodyPr>
            <a:lstStyle/>
            <a:p>
              <a:pPr algn="r" defTabSz="932290" fontAlgn="base">
                <a:lnSpc>
                  <a:spcPct val="90000"/>
                </a:lnSpc>
                <a:spcBef>
                  <a:spcPct val="0"/>
                </a:spcBef>
                <a:spcAft>
                  <a:spcPct val="0"/>
                </a:spcAft>
                <a:defRPr/>
              </a:pPr>
              <a:endParaRPr lang="en-US" sz="122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1953542" y="6244627"/>
              <a:ext cx="1034431" cy="800024"/>
              <a:chOff x="8958986" y="4228507"/>
              <a:chExt cx="2623029" cy="2099049"/>
            </a:xfrm>
          </p:grpSpPr>
          <p:pic>
            <p:nvPicPr>
              <p:cNvPr id="57" name="Picture 2" descr="E:\iPad_Assets\ipad.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58986" y="4228507"/>
                <a:ext cx="1031089" cy="145692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G:\MyPhotos\DVD\DVD_Art_08-10-2010\Artwork_Imagery\Hardware Photos\OEM HW\COMPUTERS - PC\Windows 7\AIOs\acer aspire z5610-all-in-o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877681" y="4311753"/>
                <a:ext cx="1704334" cy="17885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SFP\Work\White_Whale\2-20426_Lees_MCB_Partner\Art\Images\Phones\VerizonDroidPhone_Full.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825512" y="5087133"/>
                <a:ext cx="436093" cy="79458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0" name="Picture 5" descr="\\SFP\Work\White_Whale\2-xxxxx_Anderson_MMS\SFP_Art\Device Freedom\Symbian_Phone.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292954" y="5284139"/>
                <a:ext cx="477529" cy="83855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1" name="Picture 5"/>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10128485" y="5400328"/>
                <a:ext cx="431560" cy="79372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2" name="Picture 2"/>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9613542" y="5516707"/>
                <a:ext cx="459867" cy="810849"/>
              </a:xfrm>
              <a:prstGeom prst="rect">
                <a:avLst/>
              </a:prstGeom>
              <a:noFill/>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7748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5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0-#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45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6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1+#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30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1+#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45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60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childTnLst>
                          </p:cTn>
                        </p:par>
                        <p:par>
                          <p:cTn id="45" fill="hold">
                            <p:stCondLst>
                              <p:cond delay="1100"/>
                            </p:stCondLst>
                            <p:childTnLst>
                              <p:par>
                                <p:cTn id="46" presetID="42" presetClass="entr" presetSubtype="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750"/>
                                        <p:tgtEl>
                                          <p:spTgt spid="64"/>
                                        </p:tgtEl>
                                      </p:cBhvr>
                                    </p:animEffect>
                                    <p:anim calcmode="lin" valueType="num">
                                      <p:cBhvr>
                                        <p:cTn id="49" dur="750" fill="hold"/>
                                        <p:tgtEl>
                                          <p:spTgt spid="64"/>
                                        </p:tgtEl>
                                        <p:attrNameLst>
                                          <p:attrName>ppt_x</p:attrName>
                                        </p:attrNameLst>
                                      </p:cBhvr>
                                      <p:tavLst>
                                        <p:tav tm="0">
                                          <p:val>
                                            <p:strVal val="#ppt_x"/>
                                          </p:val>
                                        </p:tav>
                                        <p:tav tm="100000">
                                          <p:val>
                                            <p:strVal val="#ppt_x"/>
                                          </p:val>
                                        </p:tav>
                                      </p:tavLst>
                                    </p:anim>
                                    <p:anim calcmode="lin" valueType="num">
                                      <p:cBhvr>
                                        <p:cTn id="50" dur="75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3" grpId="0" animBg="1"/>
      <p:bldP spid="39" grpId="0" animBg="1"/>
      <p:bldP spid="40" grpId="0" animBg="1"/>
      <p:bldP spid="45"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2" y="-1"/>
            <a:ext cx="12432640" cy="6995690"/>
          </a:xfrm>
          <a:prstGeom prst="rect">
            <a:avLst/>
          </a:prstGeom>
        </p:spPr>
      </p:pic>
      <p:sp>
        <p:nvSpPr>
          <p:cNvPr id="29" name="Text Placeholder 3"/>
          <p:cNvSpPr txBox="1">
            <a:spLocks/>
          </p:cNvSpPr>
          <p:nvPr/>
        </p:nvSpPr>
        <p:spPr>
          <a:xfrm>
            <a:off x="277813" y="296863"/>
            <a:ext cx="6400799" cy="6400799"/>
          </a:xfrm>
          <a:prstGeom prst="rect">
            <a:avLst/>
          </a:prstGeom>
          <a:solidFill>
            <a:schemeClr val="accent4">
              <a:alpha val="90000"/>
            </a:schemeClr>
          </a:solidFill>
        </p:spPr>
        <p:txBody>
          <a:bodyPr vert="horz" wrap="square" lIns="182880" tIns="137160" rIns="91440" bIns="4572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sz="16600" kern="1200">
                <a:gradFill>
                  <a:gsLst>
                    <a:gs pos="2917">
                      <a:schemeClr val="bg1"/>
                    </a:gs>
                    <a:gs pos="100000">
                      <a:schemeClr val="bg1"/>
                    </a:gs>
                  </a:gsLst>
                  <a:lin ang="5400000" scaled="0"/>
                </a:gra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t>Everyone should have access</a:t>
            </a:r>
            <a:b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br>
            <a: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t>to the data</a:t>
            </a:r>
            <a:b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br>
            <a:r>
              <a:rPr kumimoji="0" lang="en-US" sz="6000"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Light" panose="020B0502040204020203" pitchFamily="34" charset="0"/>
              </a:rPr>
              <a:t>they need</a:t>
            </a:r>
          </a:p>
        </p:txBody>
      </p:sp>
    </p:spTree>
    <p:extLst>
      <p:ext uri="{BB962C8B-B14F-4D97-AF65-F5344CB8AC3E}">
        <p14:creationId xmlns:p14="http://schemas.microsoft.com/office/powerpoint/2010/main" val="5083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30164" y="1690851"/>
            <a:ext cx="5085869" cy="4480267"/>
            <a:chOff x="6647284" y="1690851"/>
            <a:chExt cx="5085869" cy="4480267"/>
          </a:xfrm>
        </p:grpSpPr>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59696" y="1699195"/>
              <a:ext cx="5069008" cy="2745399"/>
            </a:xfrm>
            <a:prstGeom prst="rect">
              <a:avLst/>
            </a:prstGeom>
          </p:spPr>
        </p:pic>
        <p:sp>
          <p:nvSpPr>
            <p:cNvPr id="33" name="Rectangle 32"/>
            <p:cNvSpPr/>
            <p:nvPr/>
          </p:nvSpPr>
          <p:spPr bwMode="auto">
            <a:xfrm>
              <a:off x="6647284" y="1690851"/>
              <a:ext cx="5081420" cy="960234"/>
            </a:xfrm>
            <a:prstGeom prst="rect">
              <a:avLst/>
            </a:prstGeom>
            <a:solidFill>
              <a:srgbClr val="FF8C00"/>
            </a:solidFill>
            <a:ln w="381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932290" fontAlgn="base">
                <a:spcBef>
                  <a:spcPct val="0"/>
                </a:spcBef>
                <a:spcAft>
                  <a:spcPct val="0"/>
                </a:spcAft>
                <a:defRPr/>
              </a:pPr>
              <a:r>
                <a:rPr lang="en-US" sz="2500" b="1" kern="0" spc="-41" dirty="0" smtClean="0">
                  <a:gradFill>
                    <a:gsLst>
                      <a:gs pos="0">
                        <a:srgbClr val="FFFFFF"/>
                      </a:gs>
                      <a:gs pos="100000">
                        <a:srgbClr val="FFFFFF"/>
                      </a:gs>
                    </a:gsLst>
                    <a:lin ang="5400000" scaled="0"/>
                  </a:gradFill>
                  <a:latin typeface="Segoe UI Light" pitchFamily="34" charset="0"/>
                </a:rPr>
                <a:t>Collaborate in Power BI for Office 365</a:t>
              </a:r>
              <a:endParaRPr lang="en-US" sz="3100" b="1" kern="0" spc="-41" dirty="0" smtClean="0">
                <a:gradFill>
                  <a:gsLst>
                    <a:gs pos="0">
                      <a:srgbClr val="FFFFFF"/>
                    </a:gs>
                    <a:gs pos="100000">
                      <a:srgbClr val="FFFFFF"/>
                    </a:gs>
                  </a:gsLst>
                  <a:lin ang="5400000" scaled="0"/>
                </a:gradFill>
                <a:latin typeface="Segoe UI Light" pitchFamily="34" charset="0"/>
              </a:endParaRPr>
            </a:p>
            <a:p>
              <a:pPr defTabSz="932290" fontAlgn="base">
                <a:lnSpc>
                  <a:spcPct val="150000"/>
                </a:lnSpc>
                <a:spcBef>
                  <a:spcPct val="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in 4 </a:t>
              </a:r>
              <a:r>
                <a:rPr lang="en-US" sz="2000" kern="0" dirty="0" smtClean="0">
                  <a:gradFill>
                    <a:gsLst>
                      <a:gs pos="0">
                        <a:srgbClr val="FFFFFF"/>
                      </a:gs>
                      <a:gs pos="100000">
                        <a:srgbClr val="FFFFFF"/>
                      </a:gs>
                    </a:gsLst>
                    <a:lin ang="5400000" scaled="0"/>
                  </a:gradFill>
                </a:rPr>
                <a:t>enterprise customers on Office </a:t>
              </a:r>
              <a:r>
                <a:rPr lang="en-US" sz="2000" kern="0" dirty="0">
                  <a:gradFill>
                    <a:gsLst>
                      <a:gs pos="0">
                        <a:srgbClr val="FFFFFF"/>
                      </a:gs>
                      <a:gs pos="100000">
                        <a:srgbClr val="FFFFFF"/>
                      </a:gs>
                    </a:gsLst>
                    <a:lin ang="5400000" scaled="0"/>
                  </a:gradFill>
                </a:rPr>
                <a:t>365</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41" name="Rectangle 40"/>
            <p:cNvSpPr>
              <a:spLocks noChangeAspect="1"/>
            </p:cNvSpPr>
            <p:nvPr/>
          </p:nvSpPr>
          <p:spPr bwMode="auto">
            <a:xfrm>
              <a:off x="6657339"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a:gradFill>
                    <a:gsLst>
                      <a:gs pos="0">
                        <a:srgbClr val="FFFFFF"/>
                      </a:gs>
                      <a:gs pos="100000">
                        <a:srgbClr val="FFFFFF"/>
                      </a:gs>
                    </a:gsLst>
                    <a:lin ang="5400000" scaled="0"/>
                  </a:gradFill>
                  <a:ea typeface="Segoe UI" pitchFamily="34" charset="0"/>
                  <a:cs typeface="Segoe UI" pitchFamily="34" charset="0"/>
                </a:rPr>
                <a:t>Share</a:t>
              </a:r>
            </a:p>
          </p:txBody>
        </p:sp>
        <p:sp>
          <p:nvSpPr>
            <p:cNvPr id="42" name="Freeform 41"/>
            <p:cNvSpPr>
              <a:spLocks/>
            </p:cNvSpPr>
            <p:nvPr/>
          </p:nvSpPr>
          <p:spPr bwMode="auto">
            <a:xfrm>
              <a:off x="6959143" y="5065776"/>
              <a:ext cx="957756" cy="667885"/>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ln>
                  <a:solidFill>
                    <a:srgbClr val="505050">
                      <a:alpha val="0"/>
                    </a:srgbClr>
                  </a:solidFill>
                </a:ln>
                <a:gradFill>
                  <a:gsLst>
                    <a:gs pos="0">
                      <a:srgbClr val="FFFFFF"/>
                    </a:gs>
                    <a:gs pos="100000">
                      <a:srgbClr val="FFFFFF"/>
                    </a:gs>
                  </a:gsLst>
                  <a:lin ang="5400000" scaled="0"/>
                </a:gradFill>
              </a:endParaRPr>
            </a:p>
          </p:txBody>
        </p:sp>
        <p:sp>
          <p:nvSpPr>
            <p:cNvPr id="43" name="Rectangle 42"/>
            <p:cNvSpPr>
              <a:spLocks noChangeAspect="1"/>
            </p:cNvSpPr>
            <p:nvPr/>
          </p:nvSpPr>
          <p:spPr bwMode="auto">
            <a:xfrm>
              <a:off x="8372286"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Question</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8760328" y="5056648"/>
              <a:ext cx="937101" cy="785651"/>
              <a:chOff x="8852766" y="4448677"/>
              <a:chExt cx="755507" cy="633406"/>
            </a:xfrm>
          </p:grpSpPr>
          <p:grpSp>
            <p:nvGrpSpPr>
              <p:cNvPr id="45" name="Group 44"/>
              <p:cNvGrpSpPr/>
              <p:nvPr/>
            </p:nvGrpSpPr>
            <p:grpSpPr bwMode="black">
              <a:xfrm>
                <a:off x="8852766" y="4448677"/>
                <a:ext cx="735022" cy="633406"/>
                <a:chOff x="5628627" y="922419"/>
                <a:chExt cx="576936" cy="497307"/>
              </a:xfrm>
            </p:grpSpPr>
            <p:sp>
              <p:nvSpPr>
                <p:cNvPr id="47" name="Rectangle 46"/>
                <p:cNvSpPr/>
                <p:nvPr/>
              </p:nvSpPr>
              <p:spPr bwMode="black">
                <a:xfrm>
                  <a:off x="5628627" y="922419"/>
                  <a:ext cx="576936" cy="360946"/>
                </a:xfrm>
                <a:prstGeom prst="rect">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sp>
              <p:nvSpPr>
                <p:cNvPr id="48" name="Isosceles Triangle 47"/>
                <p:cNvSpPr/>
                <p:nvPr/>
              </p:nvSpPr>
              <p:spPr bwMode="black">
                <a:xfrm flipV="1">
                  <a:off x="5716871" y="1251284"/>
                  <a:ext cx="202131" cy="168442"/>
                </a:xfrm>
                <a:prstGeom prst="triangle">
                  <a:avLst>
                    <a:gd name="adj" fmla="val 20000"/>
                  </a:avLst>
                </a:prstGeom>
                <a:solidFill>
                  <a:srgbClr val="FFFFFF"/>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740"/>
                  <a:endParaRPr lang="en-US" sz="1836" kern="0" spc="-122" dirty="0" smtClean="0">
                    <a:gradFill>
                      <a:gsLst>
                        <a:gs pos="0">
                          <a:srgbClr val="FFFFFF"/>
                        </a:gs>
                        <a:gs pos="100000">
                          <a:srgbClr val="FFFFFF"/>
                        </a:gs>
                      </a:gsLst>
                      <a:lin ang="5400000" scaled="0"/>
                    </a:gradFill>
                    <a:latin typeface="Segoe Light" pitchFamily="34" charset="0"/>
                  </a:endParaRPr>
                </a:p>
              </p:txBody>
            </p:sp>
          </p:grpSp>
          <p:sp>
            <p:nvSpPr>
              <p:cNvPr id="46" name="TextBox 45"/>
              <p:cNvSpPr txBox="1"/>
              <p:nvPr/>
            </p:nvSpPr>
            <p:spPr bwMode="black">
              <a:xfrm>
                <a:off x="8986839" y="4569351"/>
                <a:ext cx="621434" cy="241148"/>
              </a:xfrm>
              <a:prstGeom prst="rect">
                <a:avLst/>
              </a:prstGeom>
              <a:noFill/>
            </p:spPr>
            <p:txBody>
              <a:bodyPr wrap="square" lIns="0" tIns="0" rIns="0" bIns="0" rtlCol="0">
                <a:spAutoFit/>
              </a:bodyPr>
              <a:lstStyle/>
              <a:p>
                <a:pPr defTabSz="914400"/>
                <a:r>
                  <a:rPr lang="en-US" sz="1900" b="1" kern="0" dirty="0" smtClean="0">
                    <a:gradFill>
                      <a:gsLst>
                        <a:gs pos="0">
                          <a:srgbClr val="FF8C00"/>
                        </a:gs>
                        <a:gs pos="98000">
                          <a:srgbClr val="FF8C00"/>
                        </a:gs>
                      </a:gsLst>
                      <a:lin ang="5400000" scaled="0"/>
                    </a:gradFill>
                  </a:rPr>
                  <a:t>Q</a:t>
                </a:r>
                <a:r>
                  <a:rPr lang="en-US" sz="1900" kern="0" dirty="0" smtClean="0">
                    <a:gradFill>
                      <a:gsLst>
                        <a:gs pos="0">
                          <a:srgbClr val="FF8C00"/>
                        </a:gs>
                        <a:gs pos="98000">
                          <a:srgbClr val="FF8C00"/>
                        </a:gs>
                      </a:gsLst>
                      <a:lin ang="5400000" scaled="0"/>
                    </a:gradFill>
                  </a:rPr>
                  <a:t>&amp;</a:t>
                </a:r>
                <a:r>
                  <a:rPr lang="en-US" sz="1900" b="1" kern="0" dirty="0" smtClean="0">
                    <a:gradFill>
                      <a:gsLst>
                        <a:gs pos="0">
                          <a:srgbClr val="FF8C00"/>
                        </a:gs>
                        <a:gs pos="98000">
                          <a:srgbClr val="FF8C00"/>
                        </a:gs>
                      </a:gsLst>
                      <a:lin ang="5400000" scaled="0"/>
                    </a:gradFill>
                  </a:rPr>
                  <a:t>A</a:t>
                </a:r>
                <a:endParaRPr lang="en-US" sz="1900" kern="0" spc="-135" dirty="0" smtClean="0">
                  <a:gradFill>
                    <a:gsLst>
                      <a:gs pos="0">
                        <a:srgbClr val="FF8C00"/>
                      </a:gs>
                      <a:gs pos="98000">
                        <a:srgbClr val="FF8C00"/>
                      </a:gs>
                    </a:gsLst>
                    <a:lin ang="5400000" scaled="0"/>
                  </a:gradFill>
                  <a:latin typeface="Arial Black" pitchFamily="34" charset="0"/>
                  <a:cs typeface="Arial" pitchFamily="34" charset="0"/>
                </a:endParaRPr>
              </a:p>
            </p:txBody>
          </p:sp>
        </p:grpSp>
        <p:sp>
          <p:nvSpPr>
            <p:cNvPr id="49" name="Rectangle 48"/>
            <p:cNvSpPr>
              <a:spLocks noChangeAspect="1"/>
            </p:cNvSpPr>
            <p:nvPr/>
          </p:nvSpPr>
          <p:spPr bwMode="auto">
            <a:xfrm>
              <a:off x="10087234"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Mobility</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0328269" y="5014387"/>
              <a:ext cx="824022" cy="812968"/>
              <a:chOff x="10280016" y="4544833"/>
              <a:chExt cx="728879" cy="719102"/>
            </a:xfrm>
          </p:grpSpPr>
          <p:grpSp>
            <p:nvGrpSpPr>
              <p:cNvPr id="51" name="Group 50"/>
              <p:cNvGrpSpPr/>
              <p:nvPr/>
            </p:nvGrpSpPr>
            <p:grpSpPr bwMode="black">
              <a:xfrm>
                <a:off x="10280016" y="4544833"/>
                <a:ext cx="728879" cy="719102"/>
                <a:chOff x="2916435" y="3914152"/>
                <a:chExt cx="930763" cy="918513"/>
              </a:xfrm>
            </p:grpSpPr>
            <p:pic>
              <p:nvPicPr>
                <p:cNvPr id="53" name="Picture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5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defTabSz="914400"/>
                  <a:endParaRPr lang="en-US" sz="900" kern="0" dirty="0" smtClean="0">
                    <a:gradFill>
                      <a:gsLst>
                        <a:gs pos="0">
                          <a:srgbClr val="FFFFFF"/>
                        </a:gs>
                        <a:gs pos="100000">
                          <a:srgbClr val="FFFFFF"/>
                        </a:gs>
                      </a:gsLst>
                      <a:lin ang="5400000" scaled="0"/>
                    </a:gradFill>
                  </a:endParaRPr>
                </a:p>
              </p:txBody>
            </p:sp>
          </p:grpSp>
          <p:sp>
            <p:nvSpPr>
              <p:cNvPr id="52" name="Freeform 51"/>
              <p:cNvSpPr/>
              <p:nvPr>
                <p:custDataLst>
                  <p:tags r:id="rId2"/>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grpSp>
      </p:grpSp>
      <p:grpSp>
        <p:nvGrpSpPr>
          <p:cNvPr id="3" name="Group 2"/>
          <p:cNvGrpSpPr/>
          <p:nvPr/>
        </p:nvGrpSpPr>
        <p:grpSpPr>
          <a:xfrm>
            <a:off x="445108" y="1699195"/>
            <a:ext cx="5106992" cy="4480270"/>
            <a:chOff x="274639" y="1690849"/>
            <a:chExt cx="5106992" cy="4480270"/>
          </a:xfrm>
        </p:grpSpPr>
        <p:pic>
          <p:nvPicPr>
            <p:cNvPr id="32" name="Picture 31"/>
            <p:cNvPicPr>
              <a:picLocks noChangeAspect="1"/>
            </p:cNvPicPr>
            <p:nvPr/>
          </p:nvPicPr>
          <p:blipFill rotWithShape="1">
            <a:blip r:embed="rId7" cstate="screen">
              <a:extLst>
                <a:ext uri="{28A0092B-C50C-407E-A947-70E740481C1C}">
                  <a14:useLocalDpi xmlns:a14="http://schemas.microsoft.com/office/drawing/2010/main"/>
                </a:ext>
              </a:extLst>
            </a:blip>
            <a:srcRect t="-21416"/>
            <a:stretch/>
          </p:blipFill>
          <p:spPr>
            <a:xfrm>
              <a:off x="282248" y="1690851"/>
              <a:ext cx="5076455" cy="2753743"/>
            </a:xfrm>
            <a:prstGeom prst="rect">
              <a:avLst/>
            </a:prstGeom>
          </p:spPr>
        </p:pic>
        <p:sp>
          <p:nvSpPr>
            <p:cNvPr id="34" name="Rectangle 33"/>
            <p:cNvSpPr/>
            <p:nvPr/>
          </p:nvSpPr>
          <p:spPr bwMode="auto">
            <a:xfrm>
              <a:off x="274639" y="1690849"/>
              <a:ext cx="5084064" cy="960235"/>
            </a:xfrm>
            <a:prstGeom prst="rect">
              <a:avLst/>
            </a:prstGeom>
            <a:solidFill>
              <a:srgbClr val="7FBA00"/>
            </a:solidFill>
            <a:ln w="38100" cap="flat" cmpd="sng" algn="ctr">
              <a:noFill/>
              <a:prstDash val="solid"/>
              <a:headEnd type="none" w="med" len="med"/>
              <a:tailEnd type="none" w="med" len="med"/>
            </a:ln>
            <a:effectLst/>
          </p:spPr>
          <p:txBody>
            <a:bodyPr vert="horz" wrap="square" lIns="91440" tIns="91440" rIns="91440" bIns="139891" numCol="1" rtlCol="0" anchor="t" anchorCtr="0" compatLnSpc="1">
              <a:prstTxWarp prst="textNoShape">
                <a:avLst/>
              </a:prstTxWarp>
            </a:bodyPr>
            <a:lstStyle/>
            <a:p>
              <a:pPr defTabSz="932290" fontAlgn="base">
                <a:spcBef>
                  <a:spcPts val="1200"/>
                </a:spcBef>
                <a:spcAft>
                  <a:spcPct val="0"/>
                </a:spcAft>
                <a:defRPr/>
              </a:pPr>
              <a:r>
                <a:rPr lang="en-US" sz="2600" b="1" kern="0" spc="-41" dirty="0" smtClean="0">
                  <a:gradFill>
                    <a:gsLst>
                      <a:gs pos="0">
                        <a:srgbClr val="FFFFFF"/>
                      </a:gs>
                      <a:gs pos="100000">
                        <a:srgbClr val="FFFFFF"/>
                      </a:gs>
                    </a:gsLst>
                    <a:lin ang="5400000" scaled="0"/>
                  </a:gradFill>
                  <a:latin typeface="Segoe UI Light" pitchFamily="34" charset="0"/>
                </a:rPr>
                <a:t>Analyze in Excel</a:t>
              </a:r>
            </a:p>
            <a:p>
              <a:pPr defTabSz="932290" fontAlgn="base">
                <a:spcBef>
                  <a:spcPts val="600"/>
                </a:spcBef>
                <a:spcAft>
                  <a:spcPct val="0"/>
                </a:spcAft>
                <a:defRPr/>
              </a:pPr>
              <a:r>
                <a:rPr lang="en-US" sz="2000" kern="0" dirty="0" smtClean="0">
                  <a:gradFill>
                    <a:gsLst>
                      <a:gs pos="0">
                        <a:srgbClr val="FFFFFF"/>
                      </a:gs>
                      <a:gs pos="100000">
                        <a:srgbClr val="FFFFFF"/>
                      </a:gs>
                    </a:gsLst>
                    <a:lin ang="5400000" scaled="0"/>
                  </a:gradFill>
                </a:rPr>
                <a:t>1 </a:t>
              </a:r>
              <a:r>
                <a:rPr lang="en-US" sz="2000" kern="0" dirty="0">
                  <a:gradFill>
                    <a:gsLst>
                      <a:gs pos="0">
                        <a:srgbClr val="FFFFFF"/>
                      </a:gs>
                      <a:gs pos="100000">
                        <a:srgbClr val="FFFFFF"/>
                      </a:gs>
                    </a:gsLst>
                    <a:lin ang="5400000" scaled="0"/>
                  </a:gradFill>
                </a:rPr>
                <a:t>Billion Office Users</a:t>
              </a:r>
            </a:p>
            <a:p>
              <a:pPr defTabSz="932290" fontAlgn="base">
                <a:lnSpc>
                  <a:spcPct val="90000"/>
                </a:lnSpc>
                <a:spcBef>
                  <a:spcPct val="0"/>
                </a:spcBef>
                <a:spcAft>
                  <a:spcPct val="0"/>
                </a:spcAft>
                <a:defRPr/>
              </a:pPr>
              <a:endParaRPr lang="en-US" sz="3100" kern="0" spc="-41" dirty="0">
                <a:gradFill>
                  <a:gsLst>
                    <a:gs pos="0">
                      <a:srgbClr val="FFFFFF"/>
                    </a:gs>
                    <a:gs pos="100000">
                      <a:srgbClr val="FFFFFF"/>
                    </a:gs>
                  </a:gsLst>
                  <a:lin ang="5400000" scaled="0"/>
                </a:gradFill>
                <a:latin typeface="Segoe UI Light" pitchFamily="34" charset="0"/>
              </a:endParaRPr>
            </a:p>
          </p:txBody>
        </p:sp>
        <p:sp>
          <p:nvSpPr>
            <p:cNvPr id="35" name="Rectangle 34"/>
            <p:cNvSpPr>
              <a:spLocks noChangeAspect="1"/>
            </p:cNvSpPr>
            <p:nvPr/>
          </p:nvSpPr>
          <p:spPr bwMode="auto">
            <a:xfrm>
              <a:off x="1996786"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Analyze</a:t>
              </a:r>
            </a:p>
          </p:txBody>
        </p:sp>
        <p:grpSp>
          <p:nvGrpSpPr>
            <p:cNvPr id="36" name="Group 35"/>
            <p:cNvGrpSpPr/>
            <p:nvPr/>
          </p:nvGrpSpPr>
          <p:grpSpPr>
            <a:xfrm flipH="1">
              <a:off x="2516817" y="5026572"/>
              <a:ext cx="598930" cy="829513"/>
              <a:chOff x="1458542" y="3645051"/>
              <a:chExt cx="800271" cy="1108369"/>
            </a:xfrm>
            <a:solidFill>
              <a:srgbClr val="FFFFFF"/>
            </a:solidFill>
          </p:grpSpPr>
          <p:sp>
            <p:nvSpPr>
              <p:cNvPr id="37" name="Rectangle 24"/>
              <p:cNvSpPr/>
              <p:nvPr/>
            </p:nvSpPr>
            <p:spPr>
              <a:xfrm>
                <a:off x="1458542"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gradFill>
                    <a:gsLst>
                      <a:gs pos="0">
                        <a:srgbClr val="FFFFFF"/>
                      </a:gs>
                      <a:gs pos="100000">
                        <a:srgbClr val="FFFFFF"/>
                      </a:gs>
                    </a:gsLst>
                    <a:lin ang="5400000" scaled="0"/>
                  </a:gradFill>
                </a:endParaRPr>
              </a:p>
            </p:txBody>
          </p:sp>
          <p:sp>
            <p:nvSpPr>
              <p:cNvPr id="38" name="Freeform 37"/>
              <p:cNvSpPr>
                <a:spLocks noEditPoints="1"/>
              </p:cNvSpPr>
              <p:nvPr/>
            </p:nvSpPr>
            <p:spPr bwMode="black">
              <a:xfrm rot="17995606">
                <a:off x="1558537"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ln>
                    <a:solidFill>
                      <a:srgbClr val="505050">
                        <a:alpha val="0"/>
                      </a:srgbClr>
                    </a:solidFill>
                  </a:ln>
                  <a:gradFill>
                    <a:gsLst>
                      <a:gs pos="0">
                        <a:srgbClr val="FFFFFF"/>
                      </a:gs>
                      <a:gs pos="100000">
                        <a:srgbClr val="FFFFFF"/>
                      </a:gs>
                    </a:gsLst>
                    <a:lin ang="5400000" scaled="0"/>
                  </a:gradFill>
                </a:endParaRPr>
              </a:p>
            </p:txBody>
          </p:sp>
        </p:grpSp>
        <p:sp>
          <p:nvSpPr>
            <p:cNvPr id="39" name="Rectangle 38"/>
            <p:cNvSpPr>
              <a:spLocks noChangeAspect="1"/>
            </p:cNvSpPr>
            <p:nvPr/>
          </p:nvSpPr>
          <p:spPr bwMode="auto">
            <a:xfrm>
              <a:off x="3735711"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pPr>
              <a:r>
                <a:rPr lang="en-US" sz="1836" kern="0" dirty="0" smtClean="0">
                  <a:gradFill>
                    <a:gsLst>
                      <a:gs pos="0">
                        <a:srgbClr val="FFFFFF"/>
                      </a:gs>
                      <a:gs pos="100000">
                        <a:srgbClr val="FFFFFF"/>
                      </a:gs>
                    </a:gsLst>
                    <a:lin ang="5400000" scaled="0"/>
                  </a:gradFill>
                  <a:ea typeface="Segoe UI" pitchFamily="34" charset="0"/>
                  <a:cs typeface="Segoe UI" pitchFamily="34" charset="0"/>
                </a:rPr>
                <a:t>Visualize</a:t>
              </a:r>
            </a:p>
          </p:txBody>
        </p:sp>
        <p:sp>
          <p:nvSpPr>
            <p:cNvPr id="40" name="Freeform 39"/>
            <p:cNvSpPr/>
            <p:nvPr>
              <p:custDataLst>
                <p:tags r:id="rId1"/>
              </p:custDataLst>
            </p:nvPr>
          </p:nvSpPr>
          <p:spPr>
            <a:xfrm>
              <a:off x="4150261" y="5016918"/>
              <a:ext cx="787338" cy="79356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914400">
                <a:defRPr/>
              </a:pPr>
              <a:endParaRPr lang="en-US" sz="1836" kern="0">
                <a:gradFill>
                  <a:gsLst>
                    <a:gs pos="0">
                      <a:srgbClr val="FFFFFF"/>
                    </a:gs>
                    <a:gs pos="100000">
                      <a:srgbClr val="FFFFFF"/>
                    </a:gs>
                  </a:gsLst>
                  <a:lin ang="5400000" scaled="0"/>
                </a:gradFill>
                <a:latin typeface="Arial"/>
              </a:endParaRPr>
            </a:p>
          </p:txBody>
        </p:sp>
        <p:sp>
          <p:nvSpPr>
            <p:cNvPr id="55" name="Rectangle 54"/>
            <p:cNvSpPr>
              <a:spLocks noChangeAspect="1"/>
            </p:cNvSpPr>
            <p:nvPr/>
          </p:nvSpPr>
          <p:spPr bwMode="auto">
            <a:xfrm>
              <a:off x="282247"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t" anchorCtr="0" compatLnSpc="1">
              <a:prstTxWarp prst="textNoShape">
                <a:avLst/>
              </a:prstTxWarp>
            </a:bodyPr>
            <a:lstStyle/>
            <a:p>
              <a:pPr defTabSz="932290" fontAlgn="base">
                <a:lnSpc>
                  <a:spcPct val="90000"/>
                </a:lnSpc>
                <a:spcBef>
                  <a:spcPct val="0"/>
                </a:spcBef>
                <a:spcAft>
                  <a:spcPct val="0"/>
                </a:spcAft>
                <a:defRPr/>
              </a:pPr>
              <a:r>
                <a:rPr lang="en-US" sz="1836" kern="0" dirty="0" smtClean="0">
                  <a:gradFill>
                    <a:gsLst>
                      <a:gs pos="0">
                        <a:srgbClr val="FFFFFF"/>
                      </a:gs>
                      <a:gs pos="100000">
                        <a:srgbClr val="FFFFFF"/>
                      </a:gs>
                    </a:gsLst>
                    <a:lin ang="5400000" scaled="0"/>
                  </a:gradFill>
                  <a:ea typeface="Segoe UI" pitchFamily="34" charset="0"/>
                  <a:cs typeface="Segoe UI" pitchFamily="34" charset="0"/>
                </a:rPr>
                <a:t>Discover</a:t>
              </a: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8"/>
            <p:cNvSpPr>
              <a:spLocks noEditPoints="1"/>
            </p:cNvSpPr>
            <p:nvPr/>
          </p:nvSpPr>
          <p:spPr bwMode="black">
            <a:xfrm>
              <a:off x="611804" y="4988989"/>
              <a:ext cx="828137" cy="8279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400"/>
              <a:endParaRPr lang="en-US" sz="1600" kern="0" smtClean="0">
                <a:gradFill>
                  <a:gsLst>
                    <a:gs pos="0">
                      <a:srgbClr val="FFFFFF"/>
                    </a:gs>
                    <a:gs pos="100000">
                      <a:srgbClr val="FFFFFF"/>
                    </a:gs>
                  </a:gsLst>
                  <a:lin ang="5400000" scaled="0"/>
                </a:gradFill>
              </a:endParaRPr>
            </a:p>
          </p:txBody>
        </p:sp>
      </p:grpSp>
      <p:sp>
        <p:nvSpPr>
          <p:cNvPr id="57" name="Rectangle 56"/>
          <p:cNvSpPr/>
          <p:nvPr/>
        </p:nvSpPr>
        <p:spPr bwMode="auto">
          <a:xfrm>
            <a:off x="445108" y="6297765"/>
            <a:ext cx="11466476" cy="501498"/>
          </a:xfrm>
          <a:prstGeom prst="rect">
            <a:avLst/>
          </a:prstGeom>
          <a:solidFill>
            <a:srgbClr val="696969"/>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algn="ctr" defTabSz="932290"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ea typeface="Segoe UI" pitchFamily="34" charset="0"/>
                <a:cs typeface="Segoe UI" pitchFamily="34" charset="0"/>
              </a:rPr>
              <a:t>Scalable  |  Manageable  |  Trusted  </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Cross 57"/>
          <p:cNvSpPr/>
          <p:nvPr/>
        </p:nvSpPr>
        <p:spPr bwMode="auto">
          <a:xfrm>
            <a:off x="5798635" y="3519537"/>
            <a:ext cx="798760" cy="798152"/>
          </a:xfrm>
          <a:prstGeom prst="plus">
            <a:avLst>
              <a:gd name="adj" fmla="val 40783"/>
            </a:avLst>
          </a:prstGeom>
          <a:solidFill>
            <a:srgbClr val="69696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smtClean="0">
              <a:gradFill>
                <a:gsLst>
                  <a:gs pos="0">
                    <a:srgbClr val="FFFFFF"/>
                  </a:gs>
                  <a:gs pos="100000">
                    <a:srgbClr val="FFFFFF"/>
                  </a:gs>
                </a:gsLst>
                <a:lin ang="5400000" scaled="0"/>
              </a:gradFill>
            </a:endParaRPr>
          </a:p>
        </p:txBody>
      </p:sp>
      <p:sp>
        <p:nvSpPr>
          <p:cNvPr id="9" name="Title 8"/>
          <p:cNvSpPr>
            <a:spLocks noGrp="1"/>
          </p:cNvSpPr>
          <p:nvPr>
            <p:ph type="title"/>
          </p:nvPr>
        </p:nvSpPr>
        <p:spPr/>
        <p:txBody>
          <a:bodyPr/>
          <a:lstStyle/>
          <a:p>
            <a:r>
              <a:rPr lang="en-US" dirty="0"/>
              <a:t>A powerful new way to work with </a:t>
            </a:r>
            <a:r>
              <a:rPr lang="en-US" dirty="0" smtClean="0"/>
              <a:t>data</a:t>
            </a:r>
            <a:endParaRPr lang="en-US" dirty="0"/>
          </a:p>
        </p:txBody>
      </p:sp>
      <p:sp>
        <p:nvSpPr>
          <p:cNvPr id="5" name="Rectangle 4"/>
          <p:cNvSpPr/>
          <p:nvPr/>
        </p:nvSpPr>
        <p:spPr>
          <a:xfrm>
            <a:off x="6829481" y="1691179"/>
            <a:ext cx="5082103" cy="4480267"/>
          </a:xfrm>
          <a:prstGeom prst="rect">
            <a:avLst/>
          </a:prstGeom>
          <a:solidFill>
            <a:schemeClr val="bg1">
              <a:alpha val="74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 Placeholder 2"/>
          <p:cNvSpPr txBox="1">
            <a:spLocks/>
          </p:cNvSpPr>
          <p:nvPr/>
        </p:nvSpPr>
        <p:spPr>
          <a:xfrm>
            <a:off x="234448" y="1204049"/>
            <a:ext cx="11988418" cy="580067"/>
          </a:xfrm>
          <a:prstGeom prst="rect">
            <a:avLst/>
          </a:prstGeom>
          <a:noFill/>
        </p:spPr>
        <p:txBody>
          <a:bodyPr vert="horz" wrap="square" lIns="182880" tIns="0" rIns="182880" bIns="146304" rtlCol="0">
            <a:noAutofit/>
          </a:bodyPr>
          <a:lstStyle>
            <a:lvl1pPr marL="0" marR="0" indent="0" algn="l" defTabSz="932742" rtl="0" eaLnBrk="1" fontAlgn="auto" latinLnBrk="0" hangingPunct="1">
              <a:lnSpc>
                <a:spcPts val="5500"/>
              </a:lnSpc>
              <a:spcBef>
                <a:spcPts val="0"/>
              </a:spcBef>
              <a:spcAft>
                <a:spcPts val="0"/>
              </a:spcAft>
              <a:buClrTx/>
              <a:buSzPct val="90000"/>
              <a:buFontTx/>
              <a:buNone/>
              <a:tabLst/>
              <a:defRPr sz="5000" kern="1200" spc="0" baseline="0">
                <a:gradFill>
                  <a:gsLst>
                    <a:gs pos="4000">
                      <a:schemeClr val="bg1"/>
                    </a:gs>
                    <a:gs pos="93000">
                      <a:schemeClr val="bg1"/>
                    </a:gs>
                  </a:gsLst>
                  <a:lin ang="5400000" scaled="0"/>
                </a:gradFill>
                <a:latin typeface="+mj-lt"/>
                <a:ea typeface="+mn-ea"/>
                <a:cs typeface="+mn-cs"/>
              </a:defRPr>
            </a:lvl1pPr>
            <a:lvl2pPr marL="0" marR="0" indent="0" algn="l" defTabSz="932742" rtl="0" eaLnBrk="1" fontAlgn="auto" latinLnBrk="0" hangingPunct="1">
              <a:lnSpc>
                <a:spcPts val="2600"/>
              </a:lnSpc>
              <a:spcBef>
                <a:spcPts val="1800"/>
              </a:spcBef>
              <a:spcAft>
                <a:spcPts val="0"/>
              </a:spcAft>
              <a:buClrTx/>
              <a:buSzPct val="90000"/>
              <a:buFontTx/>
              <a:buNone/>
              <a:tabLst/>
              <a:defRPr sz="3000" kern="1200" spc="0" baseline="0">
                <a:gradFill>
                  <a:gsLst>
                    <a:gs pos="4000">
                      <a:schemeClr val="bg1"/>
                    </a:gs>
                    <a:gs pos="93000">
                      <a:schemeClr val="bg1"/>
                    </a:gs>
                  </a:gsLst>
                  <a:lin ang="5400000" scaled="0"/>
                </a:gradFill>
                <a:latin typeface="+mj-lt"/>
                <a:ea typeface="+mn-ea"/>
                <a:cs typeface="+mn-cs"/>
              </a:defRPr>
            </a:lvl2pPr>
            <a:lvl3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230188" marR="0" indent="-228600" algn="l" defTabSz="932742" rtl="0" eaLnBrk="1" fontAlgn="auto" latinLnBrk="0" hangingPunct="1">
              <a:lnSpc>
                <a:spcPts val="2700"/>
              </a:lnSpc>
              <a:spcBef>
                <a:spcPts val="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600" dirty="0" smtClean="0">
                <a:solidFill>
                  <a:srgbClr val="505050"/>
                </a:solidFill>
                <a:ea typeface="+mj-ea"/>
                <a:cs typeface="+mj-cs"/>
              </a:rPr>
              <a:t>Self-service business intelligence and analytics with Excel and the power of the cloud</a:t>
            </a:r>
            <a:endParaRPr lang="en-US" sz="2600" dirty="0">
              <a:solidFill>
                <a:srgbClr val="505050"/>
              </a:solidFill>
              <a:ea typeface="+mj-ea"/>
              <a:cs typeface="+mj-cs"/>
            </a:endParaRPr>
          </a:p>
        </p:txBody>
      </p:sp>
    </p:spTree>
    <p:extLst>
      <p:ext uri="{BB962C8B-B14F-4D97-AF65-F5344CB8AC3E}">
        <p14:creationId xmlns:p14="http://schemas.microsoft.com/office/powerpoint/2010/main" val="424073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1+#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9386" y="2145468"/>
            <a:ext cx="4156685" cy="3657600"/>
            <a:chOff x="429386" y="2145468"/>
            <a:chExt cx="4156685" cy="3657600"/>
          </a:xfrm>
        </p:grpSpPr>
        <p:sp>
          <p:nvSpPr>
            <p:cNvPr id="11" name="Rectangle 10"/>
            <p:cNvSpPr/>
            <p:nvPr/>
          </p:nvSpPr>
          <p:spPr>
            <a:xfrm>
              <a:off x="429386" y="2145468"/>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12" name="Group 455"/>
            <p:cNvGrpSpPr>
              <a:grpSpLocks/>
            </p:cNvGrpSpPr>
            <p:nvPr/>
          </p:nvGrpSpPr>
          <p:grpSpPr bwMode="auto">
            <a:xfrm>
              <a:off x="657986" y="2374068"/>
              <a:ext cx="457200" cy="457200"/>
              <a:chOff x="-3781305" y="3065460"/>
              <a:chExt cx="1777999" cy="1777999"/>
            </a:xfrm>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1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7" name="Rectangle 16"/>
            <p:cNvSpPr/>
            <p:nvPr/>
          </p:nvSpPr>
          <p:spPr>
            <a:xfrm>
              <a:off x="429386" y="3059868"/>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18" name="Group 34"/>
            <p:cNvGrpSpPr>
              <a:grpSpLocks/>
            </p:cNvGrpSpPr>
            <p:nvPr/>
          </p:nvGrpSpPr>
          <p:grpSpPr bwMode="auto">
            <a:xfrm>
              <a:off x="657986" y="3288468"/>
              <a:ext cx="457200" cy="457200"/>
              <a:chOff x="-3781305" y="3065460"/>
              <a:chExt cx="1777999" cy="1777999"/>
            </a:xfrm>
          </p:grpSpPr>
          <p:sp>
            <p:nvSpPr>
              <p:cNvPr id="1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2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29386" y="3974268"/>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2" name="Group 39"/>
            <p:cNvGrpSpPr>
              <a:grpSpLocks/>
            </p:cNvGrpSpPr>
            <p:nvPr/>
          </p:nvGrpSpPr>
          <p:grpSpPr bwMode="auto">
            <a:xfrm>
              <a:off x="657986" y="4202868"/>
              <a:ext cx="457200" cy="457200"/>
              <a:chOff x="-3781305" y="3065460"/>
              <a:chExt cx="1777999" cy="1777999"/>
            </a:xfrm>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2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7" name="Rectangle 26"/>
            <p:cNvSpPr/>
            <p:nvPr/>
          </p:nvSpPr>
          <p:spPr>
            <a:xfrm>
              <a:off x="429386" y="4888668"/>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9" name="Group 44"/>
            <p:cNvGrpSpPr>
              <a:grpSpLocks/>
            </p:cNvGrpSpPr>
            <p:nvPr/>
          </p:nvGrpSpPr>
          <p:grpSpPr bwMode="auto">
            <a:xfrm>
              <a:off x="657986" y="5117268"/>
              <a:ext cx="457200" cy="457200"/>
              <a:chOff x="-3781305" y="3065460"/>
              <a:chExt cx="1777999" cy="1777999"/>
            </a:xfrm>
          </p:grpSpPr>
          <p:sp>
            <p:nvSpPr>
              <p:cNvPr id="3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2" name="TextBox 31"/>
            <p:cNvSpPr txBox="1"/>
            <p:nvPr/>
          </p:nvSpPr>
          <p:spPr>
            <a:xfrm>
              <a:off x="1454911" y="2258655"/>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33" name="TextBox 32"/>
            <p:cNvSpPr txBox="1"/>
            <p:nvPr/>
          </p:nvSpPr>
          <p:spPr>
            <a:xfrm>
              <a:off x="1454911" y="3184167"/>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34" name="TextBox 33"/>
            <p:cNvSpPr txBox="1"/>
            <p:nvPr/>
          </p:nvSpPr>
          <p:spPr>
            <a:xfrm>
              <a:off x="1454911" y="4051736"/>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35" name="TextBox 34"/>
            <p:cNvSpPr txBox="1"/>
            <p:nvPr/>
          </p:nvSpPr>
          <p:spPr>
            <a:xfrm>
              <a:off x="1454911" y="5017729"/>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sp useBgFill="1">
        <p:nvSpPr>
          <p:cNvPr id="7" name="Rectangle 6"/>
          <p:cNvSpPr/>
          <p:nvPr/>
        </p:nvSpPr>
        <p:spPr>
          <a:xfrm>
            <a:off x="-9144" y="0"/>
            <a:ext cx="429386"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p:cNvSpPr>
            <a:spLocks noGrp="1"/>
          </p:cNvSpPr>
          <p:nvPr>
            <p:ph type="title"/>
          </p:nvPr>
        </p:nvSpPr>
        <p:spPr/>
        <p:txBody>
          <a:bodyPr/>
          <a:lstStyle/>
          <a:p>
            <a:r>
              <a:rPr lang="en-US" dirty="0"/>
              <a:t>Analyzing data with </a:t>
            </a:r>
            <a:r>
              <a:rPr lang="en-US" dirty="0" smtClean="0"/>
              <a:t>Excel</a:t>
            </a:r>
            <a:endParaRPr lang="en-US" dirty="0"/>
          </a:p>
        </p:txBody>
      </p:sp>
      <p:grpSp>
        <p:nvGrpSpPr>
          <p:cNvPr id="9" name="Group 8"/>
          <p:cNvGrpSpPr/>
          <p:nvPr/>
        </p:nvGrpSpPr>
        <p:grpSpPr>
          <a:xfrm>
            <a:off x="3826758" y="1308297"/>
            <a:ext cx="8260273" cy="5335314"/>
            <a:chOff x="3826758" y="1308297"/>
            <a:chExt cx="8260273" cy="5335314"/>
          </a:xfrm>
        </p:grpSpPr>
        <p:grpSp>
          <p:nvGrpSpPr>
            <p:cNvPr id="2" name="Group 1"/>
            <p:cNvGrpSpPr/>
            <p:nvPr/>
          </p:nvGrpSpPr>
          <p:grpSpPr>
            <a:xfrm>
              <a:off x="3826758" y="1308297"/>
              <a:ext cx="8260273" cy="5335314"/>
              <a:chOff x="4296161" y="1524072"/>
              <a:chExt cx="7291210" cy="4709396"/>
            </a:xfrm>
          </p:grpSpPr>
          <p:sp>
            <p:nvSpPr>
              <p:cNvPr id="62"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38" name="Rectangle 37"/>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Easily </a:t>
                </a:r>
                <a:r>
                  <a:rPr lang="en-US" sz="2400" dirty="0">
                    <a:gradFill>
                      <a:gsLst>
                        <a:gs pos="0">
                          <a:srgbClr val="FFFFFF"/>
                        </a:gs>
                        <a:gs pos="100000">
                          <a:srgbClr val="FFFFFF"/>
                        </a:gs>
                      </a:gsLst>
                      <a:lin ang="5400000" scaled="0"/>
                    </a:gradFill>
                  </a:rPr>
                  <a:t>discover and access public and corporate </a:t>
                </a:r>
                <a:r>
                  <a:rPr lang="en-US" sz="2400" dirty="0" smtClean="0">
                    <a:gradFill>
                      <a:gsLst>
                        <a:gs pos="0">
                          <a:srgbClr val="FFFFFF"/>
                        </a:gs>
                        <a:gs pos="100000">
                          <a:srgbClr val="FFFFFF"/>
                        </a:gs>
                      </a:gsLst>
                      <a:lin ang="5400000" scaled="0"/>
                    </a:gradFill>
                  </a:rPr>
                  <a:t>data</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stretch>
                <a:fillRect/>
              </a:stretch>
            </p:blipFill>
            <p:spPr>
              <a:xfrm>
                <a:off x="4296161" y="2316552"/>
                <a:ext cx="7291210" cy="3916916"/>
              </a:xfrm>
              <a:prstGeom prst="rect">
                <a:avLst/>
              </a:prstGeom>
            </p:spPr>
          </p:pic>
        </p:grpSp>
        <p:sp>
          <p:nvSpPr>
            <p:cNvPr id="8" name="Rectangle 7"/>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ight Brace 42"/>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1483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childTnLst>
                                </p:cTn>
                              </p:par>
                              <p:par>
                                <p:cTn id="12" presetID="2" presetClass="entr" presetSubtype="2" decel="9800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 name="Title 1"/>
          <p:cNvSpPr>
            <a:spLocks noGrp="1"/>
          </p:cNvSpPr>
          <p:nvPr>
            <p:ph type="title"/>
          </p:nvPr>
        </p:nvSpPr>
        <p:spPr/>
        <p:txBody>
          <a:bodyPr/>
          <a:lstStyle/>
          <a:p>
            <a:pPr lvl="0"/>
            <a:r>
              <a:rPr lang="en-US" smtClean="0"/>
              <a:t>Analyzing data with Excel</a:t>
            </a:r>
            <a:endParaRPr lang="en-US" dirty="0"/>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829049" y="2137568"/>
            <a:ext cx="8257981" cy="4499280"/>
          </a:xfrm>
          <a:prstGeom prst="rect">
            <a:avLst/>
          </a:prstGeom>
        </p:spPr>
      </p:pic>
      <p:grpSp>
        <p:nvGrpSpPr>
          <p:cNvPr id="16" name="Group 15"/>
          <p:cNvGrpSpPr/>
          <p:nvPr/>
        </p:nvGrpSpPr>
        <p:grpSpPr>
          <a:xfrm>
            <a:off x="429386" y="2145468"/>
            <a:ext cx="4156685" cy="3657600"/>
            <a:chOff x="471590" y="2125663"/>
            <a:chExt cx="4156685" cy="3657600"/>
          </a:xfrm>
        </p:grpSpPr>
        <p:sp>
          <p:nvSpPr>
            <p:cNvPr id="18" name="Rectangle 17"/>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9" name="Group 455"/>
            <p:cNvGrpSpPr>
              <a:grpSpLocks/>
            </p:cNvGrpSpPr>
            <p:nvPr/>
          </p:nvGrpSpPr>
          <p:grpSpPr bwMode="auto">
            <a:xfrm>
              <a:off x="700190" y="2354263"/>
              <a:ext cx="457200" cy="457200"/>
              <a:chOff x="-3781305" y="3065460"/>
              <a:chExt cx="1777999" cy="1777999"/>
            </a:xfrm>
          </p:grpSpPr>
          <p:sp>
            <p:nvSpPr>
              <p:cNvPr id="3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0" name="Rectangle 19"/>
            <p:cNvSpPr/>
            <p:nvPr/>
          </p:nvSpPr>
          <p:spPr>
            <a:xfrm>
              <a:off x="471590" y="30400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1" name="Group 34"/>
            <p:cNvGrpSpPr>
              <a:grpSpLocks/>
            </p:cNvGrpSpPr>
            <p:nvPr/>
          </p:nvGrpSpPr>
          <p:grpSpPr bwMode="auto">
            <a:xfrm>
              <a:off x="700190" y="3268663"/>
              <a:ext cx="457200" cy="457200"/>
              <a:chOff x="-3781305" y="3065460"/>
              <a:chExt cx="1777999" cy="1777999"/>
            </a:xfrm>
          </p:grpSpPr>
          <p:sp>
            <p:nvSpPr>
              <p:cNvPr id="3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5"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2" name="Rectangle 21"/>
            <p:cNvSpPr/>
            <p:nvPr/>
          </p:nvSpPr>
          <p:spPr>
            <a:xfrm>
              <a:off x="471590" y="39544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3" name="Group 39"/>
            <p:cNvGrpSpPr>
              <a:grpSpLocks/>
            </p:cNvGrpSpPr>
            <p:nvPr/>
          </p:nvGrpSpPr>
          <p:grpSpPr bwMode="auto">
            <a:xfrm>
              <a:off x="700190" y="4183063"/>
              <a:ext cx="457200" cy="457200"/>
              <a:chOff x="-3781305" y="3065460"/>
              <a:chExt cx="1777999" cy="1777999"/>
            </a:xfrm>
          </p:grpSpPr>
          <p:sp>
            <p:nvSpPr>
              <p:cNvPr id="3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3"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4" name="Rectangle 23"/>
            <p:cNvSpPr/>
            <p:nvPr/>
          </p:nvSpPr>
          <p:spPr>
            <a:xfrm>
              <a:off x="471590" y="48688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5" name="Group 44"/>
            <p:cNvGrpSpPr>
              <a:grpSpLocks/>
            </p:cNvGrpSpPr>
            <p:nvPr/>
          </p:nvGrpSpPr>
          <p:grpSpPr bwMode="auto">
            <a:xfrm>
              <a:off x="700190" y="5097463"/>
              <a:ext cx="457200" cy="457200"/>
              <a:chOff x="-3781305" y="3065460"/>
              <a:chExt cx="1777999" cy="1777999"/>
            </a:xfrm>
          </p:grpSpPr>
          <p:sp>
            <p:nvSpPr>
              <p:cNvPr id="3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1"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6" name="TextBox 25"/>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27" name="TextBox 26"/>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28" name="TextBox 27"/>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29" name="TextBox 28"/>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grpSp>
        <p:nvGrpSpPr>
          <p:cNvPr id="45" name="Group 44"/>
          <p:cNvGrpSpPr/>
          <p:nvPr/>
        </p:nvGrpSpPr>
        <p:grpSpPr>
          <a:xfrm>
            <a:off x="3826758" y="1308297"/>
            <a:ext cx="8260273" cy="828745"/>
            <a:chOff x="4296161" y="1524072"/>
            <a:chExt cx="7291210" cy="731520"/>
          </a:xfrm>
        </p:grpSpPr>
        <p:sp>
          <p:nvSpPr>
            <p:cNvPr id="46"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7" name="Rectangle 46"/>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Model &amp; analyze 100’s of millions of rows of data</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Brace 51"/>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1582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2282" b="2628"/>
          <a:stretch/>
        </p:blipFill>
        <p:spPr>
          <a:xfrm>
            <a:off x="3829049" y="2091525"/>
            <a:ext cx="8261049" cy="4552086"/>
          </a:xfrm>
          <a:prstGeom prst="rect">
            <a:avLst/>
          </a:prstGeom>
        </p:spPr>
      </p:pic>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11" name="Title 1"/>
          <p:cNvSpPr>
            <a:spLocks noGrp="1"/>
          </p:cNvSpPr>
          <p:nvPr>
            <p:ph type="title"/>
          </p:nvPr>
        </p:nvSpPr>
        <p:spPr/>
        <p:txBody>
          <a:bodyPr/>
          <a:lstStyle/>
          <a:p>
            <a:pPr lvl="0"/>
            <a:r>
              <a:rPr lang="en-US" smtClean="0"/>
              <a:t>Analyzing data with Excel</a:t>
            </a:r>
            <a:endParaRPr lang="en-US" dirty="0"/>
          </a:p>
        </p:txBody>
      </p:sp>
      <p:grpSp>
        <p:nvGrpSpPr>
          <p:cNvPr id="16" name="Group 15"/>
          <p:cNvGrpSpPr/>
          <p:nvPr/>
        </p:nvGrpSpPr>
        <p:grpSpPr>
          <a:xfrm>
            <a:off x="429386" y="2145468"/>
            <a:ext cx="4156685" cy="3657600"/>
            <a:chOff x="471590" y="2125663"/>
            <a:chExt cx="4156685" cy="3657600"/>
          </a:xfrm>
        </p:grpSpPr>
        <p:sp>
          <p:nvSpPr>
            <p:cNvPr id="17" name="Rectangle 16"/>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8" name="Group 455"/>
            <p:cNvGrpSpPr>
              <a:grpSpLocks/>
            </p:cNvGrpSpPr>
            <p:nvPr/>
          </p:nvGrpSpPr>
          <p:grpSpPr bwMode="auto">
            <a:xfrm>
              <a:off x="700190" y="2354263"/>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9" name="Rectangle 18"/>
            <p:cNvSpPr/>
            <p:nvPr/>
          </p:nvSpPr>
          <p:spPr>
            <a:xfrm>
              <a:off x="471590" y="30400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34"/>
            <p:cNvGrpSpPr>
              <a:grpSpLocks/>
            </p:cNvGrpSpPr>
            <p:nvPr/>
          </p:nvGrpSpPr>
          <p:grpSpPr bwMode="auto">
            <a:xfrm>
              <a:off x="700190" y="3268663"/>
              <a:ext cx="457200" cy="457200"/>
              <a:chOff x="-3781305" y="3065460"/>
              <a:chExt cx="1777999" cy="1777999"/>
            </a:xfrm>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71590" y="39544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9"/>
            <p:cNvGrpSpPr>
              <a:grpSpLocks/>
            </p:cNvGrpSpPr>
            <p:nvPr/>
          </p:nvGrpSpPr>
          <p:grpSpPr bwMode="auto">
            <a:xfrm>
              <a:off x="700190" y="4183063"/>
              <a:ext cx="457200" cy="457200"/>
              <a:chOff x="-3781305" y="3065460"/>
              <a:chExt cx="1777999" cy="1777999"/>
            </a:xfrm>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3" name="Rectangle 22"/>
            <p:cNvSpPr/>
            <p:nvPr/>
          </p:nvSpPr>
          <p:spPr>
            <a:xfrm>
              <a:off x="471590" y="48688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fontAlgn="auto">
                <a:spcBef>
                  <a:spcPts val="0"/>
                </a:spcBef>
                <a:spcAft>
                  <a:spcPts val="0"/>
                </a:spcAft>
                <a:defRPr/>
              </a:pPr>
              <a:endParaRPr lang="en-US" sz="1836"/>
            </a:p>
          </p:txBody>
        </p:sp>
        <p:grpSp>
          <p:nvGrpSpPr>
            <p:cNvPr id="24" name="Group 44"/>
            <p:cNvGrpSpPr>
              <a:grpSpLocks/>
            </p:cNvGrpSpPr>
            <p:nvPr/>
          </p:nvGrpSpPr>
          <p:grpSpPr bwMode="auto">
            <a:xfrm>
              <a:off x="700190" y="5097463"/>
              <a:ext cx="457200" cy="457200"/>
              <a:chOff x="-3781305" y="3065460"/>
              <a:chExt cx="1777999" cy="1777999"/>
            </a:xfrm>
          </p:grpSpPr>
          <p:sp>
            <p:nvSpPr>
              <p:cNvPr id="2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5" name="TextBox 24"/>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26" name="TextBox 25"/>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27" name="TextBox 26"/>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28" name="TextBox 27"/>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grpSp>
        <p:nvGrpSpPr>
          <p:cNvPr id="39" name="Group 38"/>
          <p:cNvGrpSpPr/>
          <p:nvPr/>
        </p:nvGrpSpPr>
        <p:grpSpPr>
          <a:xfrm>
            <a:off x="3826758" y="1308297"/>
            <a:ext cx="8260273" cy="828745"/>
            <a:chOff x="4296161" y="1524072"/>
            <a:chExt cx="7291210" cy="731520"/>
          </a:xfrm>
        </p:grpSpPr>
        <p:sp>
          <p:nvSpPr>
            <p:cNvPr id="40"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1" name="Rectangle 40"/>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Explore your data with interactive visualization</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 name="Rectangle 42"/>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Brace 44"/>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689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8"/>
          <p:cNvSpPr>
            <a:spLocks noEditPoints="1"/>
          </p:cNvSpPr>
          <p:nvPr/>
        </p:nvSpPr>
        <p:spPr bwMode="black">
          <a:xfrm>
            <a:off x="6984772" y="151469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10" name="Picture 9"/>
          <p:cNvPicPr>
            <a:picLocks noChangeAspect="1"/>
          </p:cNvPicPr>
          <p:nvPr/>
        </p:nvPicPr>
        <p:blipFill rotWithShape="1">
          <a:blip r:embed="rId3"/>
          <a:srcRect b="3822"/>
          <a:stretch/>
        </p:blipFill>
        <p:spPr>
          <a:xfrm>
            <a:off x="3829049" y="2132879"/>
            <a:ext cx="8253083" cy="4510732"/>
          </a:xfrm>
          <a:prstGeom prst="rect">
            <a:avLst/>
          </a:prstGeom>
        </p:spPr>
      </p:pic>
      <p:sp>
        <p:nvSpPr>
          <p:cNvPr id="12" name="Title 1"/>
          <p:cNvSpPr>
            <a:spLocks noGrp="1"/>
          </p:cNvSpPr>
          <p:nvPr>
            <p:ph type="title"/>
          </p:nvPr>
        </p:nvSpPr>
        <p:spPr/>
        <p:txBody>
          <a:bodyPr/>
          <a:lstStyle/>
          <a:p>
            <a:pPr lvl="0"/>
            <a:r>
              <a:rPr lang="en-US" smtClean="0"/>
              <a:t>Analyzing data with Excel</a:t>
            </a:r>
            <a:endParaRPr lang="en-US" dirty="0"/>
          </a:p>
        </p:txBody>
      </p:sp>
      <p:grpSp>
        <p:nvGrpSpPr>
          <p:cNvPr id="11" name="Group 10"/>
          <p:cNvGrpSpPr/>
          <p:nvPr/>
        </p:nvGrpSpPr>
        <p:grpSpPr>
          <a:xfrm>
            <a:off x="429386" y="2145468"/>
            <a:ext cx="4156685" cy="3657600"/>
            <a:chOff x="471590" y="2125663"/>
            <a:chExt cx="4156685" cy="3657600"/>
          </a:xfrm>
        </p:grpSpPr>
        <p:sp>
          <p:nvSpPr>
            <p:cNvPr id="16" name="Rectangle 15"/>
            <p:cNvSpPr/>
            <p:nvPr/>
          </p:nvSpPr>
          <p:spPr>
            <a:xfrm>
              <a:off x="471590" y="2125663"/>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18" name="Group 455"/>
            <p:cNvGrpSpPr>
              <a:grpSpLocks/>
            </p:cNvGrpSpPr>
            <p:nvPr/>
          </p:nvGrpSpPr>
          <p:grpSpPr bwMode="auto">
            <a:xfrm>
              <a:off x="700190" y="2354263"/>
              <a:ext cx="457200" cy="457200"/>
              <a:chOff x="-3781305" y="3065460"/>
              <a:chExt cx="1777999" cy="1777999"/>
            </a:xfrm>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6"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19" name="Rectangle 18"/>
            <p:cNvSpPr/>
            <p:nvPr/>
          </p:nvSpPr>
          <p:spPr>
            <a:xfrm>
              <a:off x="471590" y="3040063"/>
              <a:ext cx="914400"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0" name="Group 34"/>
            <p:cNvGrpSpPr>
              <a:grpSpLocks/>
            </p:cNvGrpSpPr>
            <p:nvPr/>
          </p:nvGrpSpPr>
          <p:grpSpPr bwMode="auto">
            <a:xfrm>
              <a:off x="700190" y="3268663"/>
              <a:ext cx="457200" cy="457200"/>
              <a:chOff x="-3781305" y="3065460"/>
              <a:chExt cx="1777999" cy="1777999"/>
            </a:xfrm>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1" name="Rectangle 20"/>
            <p:cNvSpPr/>
            <p:nvPr/>
          </p:nvSpPr>
          <p:spPr>
            <a:xfrm>
              <a:off x="471590" y="3954463"/>
              <a:ext cx="914400" cy="914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2" name="Group 39"/>
            <p:cNvGrpSpPr>
              <a:grpSpLocks/>
            </p:cNvGrpSpPr>
            <p:nvPr/>
          </p:nvGrpSpPr>
          <p:grpSpPr bwMode="auto">
            <a:xfrm>
              <a:off x="700190" y="4183063"/>
              <a:ext cx="457200" cy="457200"/>
              <a:chOff x="-3781305" y="3065460"/>
              <a:chExt cx="1777999" cy="1777999"/>
            </a:xfrm>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2"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3" name="Rectangle 22"/>
            <p:cNvSpPr/>
            <p:nvPr/>
          </p:nvSpPr>
          <p:spPr>
            <a:xfrm>
              <a:off x="471590" y="4868863"/>
              <a:ext cx="914400" cy="9144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688"/>
              <a:endParaRPr lang="en-US" sz="1836"/>
            </a:p>
          </p:txBody>
        </p:sp>
        <p:grpSp>
          <p:nvGrpSpPr>
            <p:cNvPr id="24" name="Group 44"/>
            <p:cNvGrpSpPr>
              <a:grpSpLocks/>
            </p:cNvGrpSpPr>
            <p:nvPr/>
          </p:nvGrpSpPr>
          <p:grpSpPr bwMode="auto">
            <a:xfrm>
              <a:off x="700190" y="5097463"/>
              <a:ext cx="457200" cy="457200"/>
              <a:chOff x="-3781305" y="3065460"/>
              <a:chExt cx="1777999" cy="1777999"/>
            </a:xfrm>
          </p:grpSpPr>
          <p:sp>
            <p:nvSpPr>
              <p:cNvPr id="2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0" name="Freeform 8"/>
              <p:cNvSpPr>
                <a:spLocks/>
              </p:cNvSpPr>
              <p:nvPr/>
            </p:nvSpPr>
            <p:spPr bwMode="auto">
              <a:xfrm>
                <a:off x="-3349152" y="3608737"/>
                <a:ext cx="932213" cy="691444"/>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25" name="TextBox 24"/>
            <p:cNvSpPr txBox="1"/>
            <p:nvPr/>
          </p:nvSpPr>
          <p:spPr>
            <a:xfrm>
              <a:off x="1497115" y="2238850"/>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cs typeface="Segoe UI"/>
                </a:rPr>
                <a:t>Discover</a:t>
              </a:r>
              <a:endParaRPr lang="en-US" sz="2800" dirty="0">
                <a:solidFill>
                  <a:schemeClr val="tx2"/>
                </a:solidFill>
                <a:latin typeface="+mj-lt"/>
                <a:cs typeface="Segoe UI"/>
              </a:endParaRPr>
            </a:p>
          </p:txBody>
        </p:sp>
        <p:sp>
          <p:nvSpPr>
            <p:cNvPr id="26" name="TextBox 25"/>
            <p:cNvSpPr txBox="1"/>
            <p:nvPr/>
          </p:nvSpPr>
          <p:spPr>
            <a:xfrm>
              <a:off x="1497115" y="3164362"/>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Analyze</a:t>
              </a:r>
              <a:endParaRPr lang="en-US" sz="2800" dirty="0">
                <a:solidFill>
                  <a:schemeClr val="tx2"/>
                </a:solidFill>
                <a:latin typeface="+mj-lt"/>
                <a:ea typeface="+mn-ea"/>
                <a:cs typeface="Segoe UI"/>
              </a:endParaRPr>
            </a:p>
          </p:txBody>
        </p:sp>
        <p:sp>
          <p:nvSpPr>
            <p:cNvPr id="27" name="TextBox 26"/>
            <p:cNvSpPr txBox="1"/>
            <p:nvPr/>
          </p:nvSpPr>
          <p:spPr>
            <a:xfrm>
              <a:off x="1497115" y="4031931"/>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Visualize</a:t>
              </a:r>
              <a:endParaRPr lang="en-US" sz="2800" dirty="0">
                <a:solidFill>
                  <a:schemeClr val="tx2"/>
                </a:solidFill>
                <a:latin typeface="+mj-lt"/>
                <a:ea typeface="+mn-ea"/>
                <a:cs typeface="Segoe UI"/>
              </a:endParaRPr>
            </a:p>
          </p:txBody>
        </p:sp>
        <p:sp>
          <p:nvSpPr>
            <p:cNvPr id="28" name="TextBox 27"/>
            <p:cNvSpPr txBox="1"/>
            <p:nvPr/>
          </p:nvSpPr>
          <p:spPr>
            <a:xfrm>
              <a:off x="1497115" y="4997924"/>
              <a:ext cx="3131160" cy="683264"/>
            </a:xfrm>
            <a:prstGeom prst="rect">
              <a:avLst/>
            </a:prstGeom>
            <a:noFill/>
          </p:spPr>
          <p:txBody>
            <a:bodyPr wrap="square" tIns="146304" rIns="182880" bIns="146304" anchor="ctr">
              <a:spAutoFit/>
            </a:bodyPr>
            <a:lstStyle/>
            <a:p>
              <a:pPr defTabSz="932688" fontAlgn="auto">
                <a:lnSpc>
                  <a:spcPct val="90000"/>
                </a:lnSpc>
                <a:spcBef>
                  <a:spcPts val="0"/>
                </a:spcBef>
                <a:spcAft>
                  <a:spcPts val="1200"/>
                </a:spcAft>
                <a:defRPr/>
              </a:pPr>
              <a:r>
                <a:rPr lang="en-US" sz="2800" dirty="0" smtClean="0">
                  <a:solidFill>
                    <a:schemeClr val="tx2"/>
                  </a:solidFill>
                  <a:latin typeface="+mj-lt"/>
                  <a:ea typeface="+mn-ea"/>
                  <a:cs typeface="Segoe UI"/>
                </a:rPr>
                <a:t>Explore</a:t>
              </a:r>
              <a:endParaRPr lang="en-US" sz="2800" dirty="0">
                <a:solidFill>
                  <a:schemeClr val="tx2"/>
                </a:solidFill>
                <a:latin typeface="+mj-lt"/>
                <a:ea typeface="+mn-ea"/>
                <a:cs typeface="Segoe UI"/>
              </a:endParaRPr>
            </a:p>
          </p:txBody>
        </p:sp>
      </p:grpSp>
      <p:grpSp>
        <p:nvGrpSpPr>
          <p:cNvPr id="39" name="Group 38"/>
          <p:cNvGrpSpPr/>
          <p:nvPr/>
        </p:nvGrpSpPr>
        <p:grpSpPr>
          <a:xfrm>
            <a:off x="3826758" y="1308297"/>
            <a:ext cx="8260273" cy="828745"/>
            <a:chOff x="4296161" y="1524072"/>
            <a:chExt cx="7291210" cy="731520"/>
          </a:xfrm>
        </p:grpSpPr>
        <p:sp>
          <p:nvSpPr>
            <p:cNvPr id="40" name="Freeform 8"/>
            <p:cNvSpPr>
              <a:spLocks noEditPoints="1"/>
            </p:cNvSpPr>
            <p:nvPr/>
          </p:nvSpPr>
          <p:spPr bwMode="black">
            <a:xfrm>
              <a:off x="7913232" y="1585032"/>
              <a:ext cx="819927" cy="4974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41" name="Rectangle 40"/>
            <p:cNvSpPr/>
            <p:nvPr/>
          </p:nvSpPr>
          <p:spPr bwMode="auto">
            <a:xfrm>
              <a:off x="4296161" y="1524072"/>
              <a:ext cx="7291210" cy="731520"/>
            </a:xfrm>
            <a:prstGeom prst="rect">
              <a:avLst/>
            </a:prstGeom>
            <a:solidFill>
              <a:srgbClr val="7FBA00"/>
            </a:solidFill>
            <a:ln w="38100" cap="flat" cmpd="sng" algn="ctr">
              <a:noFill/>
              <a:prstDash val="solid"/>
              <a:headEnd type="none" w="med" len="med"/>
              <a:tailEnd type="none" w="med" len="med"/>
            </a:ln>
            <a:effectLst/>
          </p:spPr>
          <p:txBody>
            <a:bodyPr vert="horz" wrap="square" lIns="93256" tIns="91440" rIns="93256" bIns="91440" numCol="1" rtlCol="0" anchor="ctr" anchorCtr="0" compatLnSpc="1">
              <a:prstTxWarp prst="textNoShape">
                <a:avLst/>
              </a:prstTxWarp>
            </a:bodyPr>
            <a:lstStyle/>
            <a:p>
              <a:pPr defTabSz="932290" fontAlgn="base">
                <a:spcBef>
                  <a:spcPts val="2400"/>
                </a:spcBef>
                <a:spcAft>
                  <a:spcPct val="0"/>
                </a:spcAft>
                <a:defRPr/>
              </a:pPr>
              <a:r>
                <a:rPr lang="en-US" sz="2400" dirty="0" smtClean="0">
                  <a:gradFill>
                    <a:gsLst>
                      <a:gs pos="0">
                        <a:srgbClr val="FFFFFF"/>
                      </a:gs>
                      <a:gs pos="100000">
                        <a:srgbClr val="FFFFFF"/>
                      </a:gs>
                    </a:gsLst>
                    <a:lin ang="5400000" scaled="0"/>
                  </a:gradFill>
                </a:rPr>
                <a:t>  Uncover new insights with 3D geospatial analysis</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 name="Rectangle 42"/>
          <p:cNvSpPr/>
          <p:nvPr/>
        </p:nvSpPr>
        <p:spPr>
          <a:xfrm>
            <a:off x="3826758" y="1308297"/>
            <a:ext cx="8260273" cy="5335314"/>
          </a:xfrm>
          <a:prstGeom prst="rect">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Brace 43"/>
          <p:cNvSpPr/>
          <p:nvPr/>
        </p:nvSpPr>
        <p:spPr>
          <a:xfrm>
            <a:off x="3020491" y="1871148"/>
            <a:ext cx="450165" cy="4206240"/>
          </a:xfrm>
          <a:prstGeom prst="rightBrac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653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2.xml><?xml version="1.0" encoding="utf-8"?>
<a:theme xmlns:a="http://schemas.openxmlformats.org/drawingml/2006/main" name="SQL Serv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456711E8-28ED-4F69-9DFB-8F036D39B26D}"/>
    </a:ext>
  </a:extLst>
</a:theme>
</file>

<file path=ppt/theme/theme3.xml><?xml version="1.0" encoding="utf-8"?>
<a:theme xmlns:a="http://schemas.openxmlformats.org/drawingml/2006/main" name="System Cent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43EEEC12-679C-4D73-826D-41BE530142E5}"/>
    </a:ext>
  </a:extLst>
</a:theme>
</file>

<file path=ppt/theme/theme4.xml><?xml version="1.0" encoding="utf-8"?>
<a:theme xmlns:a="http://schemas.openxmlformats.org/drawingml/2006/main" name="Biz Talk">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AB_Modern_Datawarehousing_V6" id="{5EE87134-CE4E-4277-80C6-EF42338E0C5E}" vid="{54ADBAC6-C770-448D-9686-84A531588C88}"/>
    </a:ext>
  </a:extLst>
</a:theme>
</file>

<file path=ppt/theme/theme5.xml><?xml version="1.0" encoding="utf-8"?>
<a:theme xmlns:a="http://schemas.openxmlformats.org/drawingml/2006/main" name="2_KT - GCIO Metro Template">
  <a:themeElements>
    <a:clrScheme name="Company Meeting 2011">
      <a:dk1>
        <a:srgbClr val="292929"/>
      </a:dk1>
      <a:lt1>
        <a:srgbClr val="FFFFFF"/>
      </a:lt1>
      <a:dk2>
        <a:srgbClr val="000092"/>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Light - Segoe">
      <a:majorFont>
        <a:latin typeface="Segoe Light"/>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9E8F31E8B630468710D1972815293E" ma:contentTypeVersion="1" ma:contentTypeDescription="Create a new document." ma:contentTypeScope="" ma:versionID="2832db4b5e0c7b2e0e845f7800231fb7">
  <xsd:schema xmlns:xsd="http://www.w3.org/2001/XMLSchema" xmlns:xs="http://www.w3.org/2001/XMLSchema" xmlns:p="http://schemas.microsoft.com/office/2006/metadata/properties" xmlns:ns2="21f87a94-7473-4474-82ff-47357a0645e7" targetNamespace="http://schemas.microsoft.com/office/2006/metadata/properties" ma:root="true" ma:fieldsID="c63a292001e87500cb880d0061ac01b1" ns2:_="">
    <xsd:import namespace="21f87a94-7473-4474-82ff-47357a0645e7"/>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87a94-7473-4474-82ff-47357a0645e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ED1426-9BB0-473A-8572-BCDC85245594}">
  <ds:schemaRefs>
    <ds:schemaRef ds:uri="http://purl.org/dc/terms/"/>
    <ds:schemaRef ds:uri="http://schemas.openxmlformats.org/package/2006/metadata/core-properties"/>
    <ds:schemaRef ds:uri="http://schemas.microsoft.com/office/2006/documentManagement/types"/>
    <ds:schemaRef ds:uri="http://purl.org/dc/dcmitype/"/>
    <ds:schemaRef ds:uri="21f87a94-7473-4474-82ff-47357a0645e7"/>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A3F4C9EC-1A5F-4F43-9BF3-D2A971CF61DB}">
  <ds:schemaRefs>
    <ds:schemaRef ds:uri="http://schemas.microsoft.com/sharepoint/v3/contenttype/forms"/>
  </ds:schemaRefs>
</ds:datastoreItem>
</file>

<file path=customXml/itemProps3.xml><?xml version="1.0" encoding="utf-8"?>
<ds:datastoreItem xmlns:ds="http://schemas.openxmlformats.org/officeDocument/2006/customXml" ds:itemID="{B012D743-EF99-4D70-A82B-A06FDA154B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87a94-7473-4474-82ff-47357a0645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LIAB_Modern_Datawarehousing_V6</Template>
  <TotalTime>0</TotalTime>
  <Words>6329</Words>
  <Application>Microsoft Office PowerPoint</Application>
  <PresentationFormat>Custom</PresentationFormat>
  <Paragraphs>441</Paragraphs>
  <Slides>23</Slides>
  <Notes>23</Notes>
  <HiddenSlides>2</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23</vt:i4>
      </vt:variant>
    </vt:vector>
  </HeadingPairs>
  <TitlesOfParts>
    <vt:vector size="40" baseType="lpstr">
      <vt:lpstr>MS PGothic</vt:lpstr>
      <vt:lpstr>SimSun</vt:lpstr>
      <vt:lpstr>Arial</vt:lpstr>
      <vt:lpstr>Arial Black</vt:lpstr>
      <vt:lpstr>Calibri</vt:lpstr>
      <vt:lpstr>Segoe</vt:lpstr>
      <vt:lpstr>Segoe Light</vt:lpstr>
      <vt:lpstr>Segoe Pro</vt:lpstr>
      <vt:lpstr>Segoe Pro Light</vt:lpstr>
      <vt:lpstr>Segoe UI</vt:lpstr>
      <vt:lpstr>Segoe UI Light</vt:lpstr>
      <vt:lpstr>Times New Roman</vt:lpstr>
      <vt:lpstr>Data Insights</vt:lpstr>
      <vt:lpstr>SQL Server</vt:lpstr>
      <vt:lpstr>System Center</vt:lpstr>
      <vt:lpstr>Biz Talk</vt:lpstr>
      <vt:lpstr>2_KT - GCIO Metro Template</vt:lpstr>
      <vt:lpstr>PowerPoint Presentation</vt:lpstr>
      <vt:lpstr>PowerPoint Presentation</vt:lpstr>
      <vt:lpstr>The world of data is changing</vt:lpstr>
      <vt:lpstr>PowerPoint Presentation</vt:lpstr>
      <vt:lpstr>A powerful new way to work with data</vt:lpstr>
      <vt:lpstr>Analyzing data with Excel</vt:lpstr>
      <vt:lpstr>Analyzing data with Excel</vt:lpstr>
      <vt:lpstr>Analyzing data with Excel</vt:lpstr>
      <vt:lpstr>Analyzing data with Excel</vt:lpstr>
      <vt:lpstr>Analyzing data in Excel</vt:lpstr>
      <vt:lpstr>A powerful new way to work with data</vt:lpstr>
      <vt:lpstr>Share &amp; collaborate with Power BI for Office 365</vt:lpstr>
      <vt:lpstr>Share &amp; collaborate with Power BI for Office 365 </vt:lpstr>
      <vt:lpstr>Share &amp; collaborate with Power BI for Office 365 </vt:lpstr>
      <vt:lpstr>Share &amp; collaborate with Power BI for Office 365 </vt:lpstr>
      <vt:lpstr>Share &amp; collaborate with Power BI for Office 365</vt:lpstr>
      <vt:lpstr>Share &amp; collaborate with Power BI for Office 365</vt:lpstr>
      <vt:lpstr>Share and collaborate with Power BI for Office 365</vt:lpstr>
      <vt:lpstr>PowerPoint Presentation</vt:lpstr>
      <vt:lpstr>A powerful new way to work with data </vt:lpstr>
      <vt:lpstr>PowerPoint Presentation</vt:lpstr>
      <vt:lpstr>Analyzing data with Excel </vt:lpstr>
      <vt:lpstr>Power BI connectivity to SAP BusinessObjects BI Where familiar business tools meet trusted enterprise data</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Overview presentation</dc:title>
  <dc:creator/>
  <cp:keywords/>
  <cp:lastModifiedBy/>
  <cp:revision>1</cp:revision>
  <dcterms:created xsi:type="dcterms:W3CDTF">2014-04-14T20:51:34Z</dcterms:created>
  <dcterms:modified xsi:type="dcterms:W3CDTF">2019-10-02T15:30:37Z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ItemType">
    <vt:lpwstr>319;#overview articles|44a91bc1-0390-48f1-8f35-2950d2160348;#3;#customer presentations|18e9ae94-e321-4eea-82d2-ad5b2f470f3c</vt:lpwstr>
  </property>
  <property fmtid="{D5CDD505-2E9C-101B-9397-08002B2CF9AE}" pid="8" name="b1337ea954344dcfb0425a10eee4daa8">
    <vt:lpwstr/>
  </property>
  <property fmtid="{D5CDD505-2E9C-101B-9397-08002B2CF9AE}" pid="9" name="ContentTypeId">
    <vt:lpwstr>0x010100E39E8F31E8B630468710D1972815293E</vt:lpwstr>
  </property>
  <property fmtid="{D5CDD505-2E9C-101B-9397-08002B2CF9AE}" pid="10" name="Industries">
    <vt:lpwstr/>
  </property>
  <property fmtid="{D5CDD505-2E9C-101B-9397-08002B2CF9AE}" pid="11" name="j4d667fb28274e85b2214f6e751c8d1f">
    <vt:lpwstr/>
  </property>
  <property fmtid="{D5CDD505-2E9C-101B-9397-08002B2CF9AE}" pid="12" name="Event Location">
    <vt:lpwstr/>
  </property>
  <property fmtid="{D5CDD505-2E9C-101B-9397-08002B2CF9AE}" pid="13" name="Roles">
    <vt:lpwstr/>
  </property>
  <property fmtid="{D5CDD505-2E9C-101B-9397-08002B2CF9AE}" pid="14" name="Event1">
    <vt:lpwstr>217;#Unassigned|e51362f4-782c-41a8-bb7b-e0cfc8669933</vt:lpwstr>
  </property>
  <property fmtid="{D5CDD505-2E9C-101B-9397-08002B2CF9AE}" pid="15" name="Audience">
    <vt:lpwstr/>
  </property>
  <property fmtid="{D5CDD505-2E9C-101B-9397-08002B2CF9AE}" pid="16" name="SMSGDomain">
    <vt:lpwstr>156;#Server and Tools Business|6783548d-8609-4f97-be4a-4ca2616905a6;#307;#Server and Tools Marketing Group|4f75e184-e5aa-4234-a07f-b032d60df254;#566;#SQL Server Domain|0c0f1824-39dc-4b26-8c74-eff4364b812b;#308;#STB Conversations Domain|ab3ceaba-e38a-46cd-</vt:lpwstr>
  </property>
  <property fmtid="{D5CDD505-2E9C-101B-9397-08002B2CF9AE}" pid="17" name="Competitors">
    <vt:lpwstr/>
  </property>
  <property fmtid="{D5CDD505-2E9C-101B-9397-08002B2CF9AE}" pid="18" name="ItemRetentionFormula">
    <vt:lpwstr/>
  </property>
  <property fmtid="{D5CDD505-2E9C-101B-9397-08002B2CF9AE}" pid="19" name="m6d26e40ac264097a006193f92232ece">
    <vt:lpwstr/>
  </property>
  <property fmtid="{D5CDD505-2E9C-101B-9397-08002B2CF9AE}" pid="20" name="BusinessArchitecture">
    <vt:lpwstr>328;#Cloud OS|ec248454-62d9-485e-995d-0cfad61f7f4c;#329;#New Conversation|5ae50351-4e19-465d-a34a-e592b7a56769</vt:lpwstr>
  </property>
  <property fmtid="{D5CDD505-2E9C-101B-9397-08002B2CF9AE}" pid="21" name="SMSGTags">
    <vt:lpwstr/>
  </property>
  <property fmtid="{D5CDD505-2E9C-101B-9397-08002B2CF9AE}" pid="22" name="j031aa32f4154c8c9a646efae715ebde">
    <vt:lpwstr/>
  </property>
  <property fmtid="{D5CDD505-2E9C-101B-9397-08002B2CF9AE}" pid="23" name="Products">
    <vt:lpwstr>274;#Microsoft Office 365|79b3b58e-e806-4c92-b1ab-8c086f06098a;#262;#Microsoft SQL Server|261ba873-f3ab-420e-96d6-e3004596a551</vt:lpwstr>
  </property>
  <property fmtid="{D5CDD505-2E9C-101B-9397-08002B2CF9AE}" pid="24" name="_dlc_DocIdItemGuid">
    <vt:lpwstr>e6cc213f-3bc4-41fe-bc6a-6f443332d80c</vt:lpwstr>
  </property>
  <property fmtid="{D5CDD505-2E9C-101B-9397-08002B2CF9AE}" pid="25" name="Campaign">
    <vt:lpwstr/>
  </property>
  <property fmtid="{D5CDD505-2E9C-101B-9397-08002B2CF9AE}" pid="26" name="EnterpriseDomainTags">
    <vt:lpwstr/>
  </property>
  <property fmtid="{D5CDD505-2E9C-101B-9397-08002B2CF9AE}" pid="27" name="l311460e3fdf46688abc31ddb7bdc05a">
    <vt:lpwstr/>
  </property>
  <property fmtid="{D5CDD505-2E9C-101B-9397-08002B2CF9AE}" pid="28" name="Segments">
    <vt:lpwstr/>
  </property>
  <property fmtid="{D5CDD505-2E9C-101B-9397-08002B2CF9AE}" pid="29" name="ActivitiesAndPrograms">
    <vt:lpwstr/>
  </property>
  <property fmtid="{D5CDD505-2E9C-101B-9397-08002B2CF9AE}" pid="30" name="Partners">
    <vt:lpwstr/>
  </property>
  <property fmtid="{D5CDD505-2E9C-101B-9397-08002B2CF9AE}" pid="31" name="WorkflowChangePath">
    <vt:lpwstr>cb693860-de64-4811-8443-fefce31b7001,9;cb693860-de64-4811-8443-fefce31b7001,19;cb693860-de64-4811-8443-fefce31b7001,29;b015aa7d-dcd3-45fa-9f16-f621f50b596a,27;b015aa7d-dcd3-45fa-9f16-f621f50b596a,42;b015aa7d-dcd3-45fa-9f16-f621f50b596a,42;b015aa7d-dcd3-45</vt:lpwstr>
  </property>
  <property fmtid="{D5CDD505-2E9C-101B-9397-08002B2CF9AE}" pid="32" name="Groups">
    <vt:lpwstr>311;#Server and Tools Marketing Group|4f75e184-e5aa-4234-a07f-b032d60df254</vt:lpwstr>
  </property>
  <property fmtid="{D5CDD505-2E9C-101B-9397-08002B2CF9AE}" pid="33" name="Topics">
    <vt:lpwstr/>
  </property>
  <property fmtid="{D5CDD505-2E9C-101B-9397-08002B2CF9AE}" pid="34" name="Event Venue">
    <vt:lpwstr/>
  </property>
  <property fmtid="{D5CDD505-2E9C-101B-9397-08002B2CF9AE}" pid="35" name="Track">
    <vt:lpwstr/>
  </property>
  <property fmtid="{D5CDD505-2E9C-101B-9397-08002B2CF9AE}" pid="36" name="Languages">
    <vt:lpwstr/>
  </property>
  <property fmtid="{D5CDD505-2E9C-101B-9397-08002B2CF9AE}" pid="37" name="_docset_NoMedatataSyncRequired">
    <vt:lpwstr>False</vt:lpwstr>
  </property>
  <property fmtid="{D5CDD505-2E9C-101B-9397-08002B2CF9AE}" pid="38" name="messageframeworktype">
    <vt:lpwstr/>
  </property>
  <property fmtid="{D5CDD505-2E9C-101B-9397-08002B2CF9AE}" pid="39" name="TechnicalLevel">
    <vt:lpwstr/>
  </property>
  <property fmtid="{D5CDD505-2E9C-101B-9397-08002B2CF9AE}" pid="40" name="Audiences">
    <vt:lpwstr/>
  </property>
  <property fmtid="{D5CDD505-2E9C-101B-9397-08002B2CF9AE}" pid="41" name="LearningOrganization">
    <vt:lpwstr/>
  </property>
  <property fmtid="{D5CDD505-2E9C-101B-9397-08002B2CF9AE}" pid="42" name="IsMyDocuments">
    <vt:bool>true</vt:bool>
  </property>
  <property fmtid="{D5CDD505-2E9C-101B-9397-08002B2CF9AE}" pid="43" name="LearningDeliveryMethod">
    <vt:lpwstr/>
  </property>
  <property fmtid="{D5CDD505-2E9C-101B-9397-08002B2CF9AE}" pid="44" name="Product">
    <vt:lpwstr/>
  </property>
</Properties>
</file>